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9"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861454-ED5F-4D32-B554-23C696D046A4}" type="datetimeFigureOut">
              <a:rPr lang="tr-TR" smtClean="0"/>
              <a:pPr/>
              <a:t>19.08.2013</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9F18AF-2CA1-4914-9F7F-AEB1C824B8CB}" type="slidenum">
              <a:rPr lang="tr-TR" smtClean="0"/>
              <a:pPr/>
              <a:t>‹#›</a:t>
            </a:fld>
            <a:endParaRPr lang="tr-TR"/>
          </a:p>
        </p:txBody>
      </p:sp>
    </p:spTree>
    <p:extLst>
      <p:ext uri="{BB962C8B-B14F-4D97-AF65-F5344CB8AC3E}">
        <p14:creationId xmlns:p14="http://schemas.microsoft.com/office/powerpoint/2010/main" val="3373776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469F18AF-2CA1-4914-9F7F-AEB1C824B8CB}" type="slidenum">
              <a:rPr lang="tr-TR" smtClean="0"/>
              <a:pPr/>
              <a:t>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F106026-FE53-4D7B-895B-D09E706FF5F2}" type="datetimeFigureOut">
              <a:rPr lang="tr-TR" smtClean="0"/>
              <a:pPr/>
              <a:t>19.08.2013</a:t>
            </a:fld>
            <a:endParaRPr lang="tr-TR"/>
          </a:p>
        </p:txBody>
      </p:sp>
      <p:sp>
        <p:nvSpPr>
          <p:cNvPr id="16" name="Slide Number Placeholder 15"/>
          <p:cNvSpPr>
            <a:spLocks noGrp="1"/>
          </p:cNvSpPr>
          <p:nvPr>
            <p:ph type="sldNum" sz="quarter" idx="11"/>
          </p:nvPr>
        </p:nvSpPr>
        <p:spPr/>
        <p:txBody>
          <a:bodyPr/>
          <a:lstStyle/>
          <a:p>
            <a:fld id="{4CC9F106-65BC-43F8-A414-041B38A24ADC}" type="slidenum">
              <a:rPr lang="tr-TR" smtClean="0"/>
              <a:pPr/>
              <a:t>‹#›</a:t>
            </a:fld>
            <a:endParaRPr lang="tr-TR"/>
          </a:p>
        </p:txBody>
      </p:sp>
      <p:sp>
        <p:nvSpPr>
          <p:cNvPr id="17" name="Footer Placeholder 16"/>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106026-FE53-4D7B-895B-D09E706FF5F2}" type="datetimeFigureOut">
              <a:rPr lang="tr-TR" smtClean="0"/>
              <a:pPr/>
              <a:t>19.08.2013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C9F106-65BC-43F8-A414-041B38A24AD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106026-FE53-4D7B-895B-D09E706FF5F2}" type="datetimeFigureOut">
              <a:rPr lang="tr-TR" smtClean="0"/>
              <a:pPr/>
              <a:t>19.08.2013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C9F106-65BC-43F8-A414-041B38A24AD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F106026-FE53-4D7B-895B-D09E706FF5F2}" type="datetimeFigureOut">
              <a:rPr lang="tr-TR" smtClean="0"/>
              <a:pPr/>
              <a:t>19.08.2013</a:t>
            </a:fld>
            <a:endParaRPr lang="tr-TR"/>
          </a:p>
        </p:txBody>
      </p:sp>
      <p:sp>
        <p:nvSpPr>
          <p:cNvPr id="15" name="Slide Number Placeholder 14"/>
          <p:cNvSpPr>
            <a:spLocks noGrp="1"/>
          </p:cNvSpPr>
          <p:nvPr>
            <p:ph type="sldNum" sz="quarter" idx="15"/>
          </p:nvPr>
        </p:nvSpPr>
        <p:spPr/>
        <p:txBody>
          <a:bodyPr/>
          <a:lstStyle>
            <a:lvl1pPr algn="ctr">
              <a:defRPr/>
            </a:lvl1pPr>
          </a:lstStyle>
          <a:p>
            <a:fld id="{4CC9F106-65BC-43F8-A414-041B38A24ADC}" type="slidenum">
              <a:rPr lang="tr-TR" smtClean="0"/>
              <a:pPr/>
              <a:t>‹#›</a:t>
            </a:fld>
            <a:endParaRPr lang="tr-TR"/>
          </a:p>
        </p:txBody>
      </p:sp>
      <p:sp>
        <p:nvSpPr>
          <p:cNvPr id="16" name="Footer Placeholder 15"/>
          <p:cNvSpPr>
            <a:spLocks noGrp="1"/>
          </p:cNvSpPr>
          <p:nvPr>
            <p:ph type="ftr" sz="quarter" idx="16"/>
          </p:nvPr>
        </p:nvSpPr>
        <p:spPr/>
        <p:txBody>
          <a:bodyPr/>
          <a:lstStyle/>
          <a:p>
            <a:endParaRPr lang="tr-T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F106026-FE53-4D7B-895B-D09E706FF5F2}" type="datetimeFigureOut">
              <a:rPr lang="tr-TR" smtClean="0"/>
              <a:pPr/>
              <a:t>19.08.2013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C9F106-65BC-43F8-A414-041B38A24ADC}" type="slidenum">
              <a:rPr lang="tr-TR" smtClean="0"/>
              <a:pPr/>
              <a:t>‹#›</a:t>
            </a:fld>
            <a:endParaRPr lang="tr-T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F106026-FE53-4D7B-895B-D09E706FF5F2}" type="datetimeFigureOut">
              <a:rPr lang="tr-TR" smtClean="0"/>
              <a:pPr/>
              <a:t>19.08.2013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C9F106-65BC-43F8-A414-041B38A24ADC}" type="slidenum">
              <a:rPr lang="tr-TR" smtClean="0"/>
              <a:pPr/>
              <a:t>‹#›</a:t>
            </a:fld>
            <a:endParaRPr lang="tr-T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CC9F106-65BC-43F8-A414-041B38A24ADC}" type="slidenum">
              <a:rPr lang="tr-TR" smtClean="0"/>
              <a:pPr/>
              <a:t>‹#›</a:t>
            </a:fld>
            <a:endParaRPr lang="tr-TR"/>
          </a:p>
        </p:txBody>
      </p:sp>
      <p:sp>
        <p:nvSpPr>
          <p:cNvPr id="8" name="Footer Placeholder 7"/>
          <p:cNvSpPr>
            <a:spLocks noGrp="1"/>
          </p:cNvSpPr>
          <p:nvPr>
            <p:ph type="ftr" sz="quarter" idx="11"/>
          </p:nvPr>
        </p:nvSpPr>
        <p:spPr/>
        <p:txBody>
          <a:bodyPr/>
          <a:lstStyle/>
          <a:p>
            <a:endParaRPr lang="tr-TR"/>
          </a:p>
        </p:txBody>
      </p:sp>
      <p:sp>
        <p:nvSpPr>
          <p:cNvPr id="7" name="Date Placeholder 6"/>
          <p:cNvSpPr>
            <a:spLocks noGrp="1"/>
          </p:cNvSpPr>
          <p:nvPr>
            <p:ph type="dt" sz="half" idx="10"/>
          </p:nvPr>
        </p:nvSpPr>
        <p:spPr/>
        <p:txBody>
          <a:bodyPr/>
          <a:lstStyle/>
          <a:p>
            <a:fld id="{DF106026-FE53-4D7B-895B-D09E706FF5F2}" type="datetimeFigureOut">
              <a:rPr lang="tr-TR" smtClean="0"/>
              <a:pPr/>
              <a:t>19.08.2013</a:t>
            </a:fld>
            <a:endParaRPr lang="tr-T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F106026-FE53-4D7B-895B-D09E706FF5F2}" type="datetimeFigureOut">
              <a:rPr lang="tr-TR" smtClean="0"/>
              <a:pPr/>
              <a:t>19.08.2013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CC9F106-65BC-43F8-A414-041B38A24ADC}" type="slidenum">
              <a:rPr lang="tr-TR" smtClean="0"/>
              <a:pPr/>
              <a:t>‹#›</a:t>
            </a:fld>
            <a:endParaRPr lang="tr-T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106026-FE53-4D7B-895B-D09E706FF5F2}" type="datetimeFigureOut">
              <a:rPr lang="tr-TR" smtClean="0"/>
              <a:pPr/>
              <a:t>19.08.2013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CC9F106-65BC-43F8-A414-041B38A24AD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F106026-FE53-4D7B-895B-D09E706FF5F2}" type="datetimeFigureOut">
              <a:rPr lang="tr-TR" smtClean="0"/>
              <a:pPr/>
              <a:t>19.08.2013</a:t>
            </a:fld>
            <a:endParaRPr lang="tr-TR"/>
          </a:p>
        </p:txBody>
      </p:sp>
      <p:sp>
        <p:nvSpPr>
          <p:cNvPr id="9" name="Slide Number Placeholder 8"/>
          <p:cNvSpPr>
            <a:spLocks noGrp="1"/>
          </p:cNvSpPr>
          <p:nvPr>
            <p:ph type="sldNum" sz="quarter" idx="15"/>
          </p:nvPr>
        </p:nvSpPr>
        <p:spPr/>
        <p:txBody>
          <a:bodyPr/>
          <a:lstStyle/>
          <a:p>
            <a:fld id="{4CC9F106-65BC-43F8-A414-041B38A24ADC}" type="slidenum">
              <a:rPr lang="tr-TR" smtClean="0"/>
              <a:pPr/>
              <a:t>‹#›</a:t>
            </a:fld>
            <a:endParaRPr lang="tr-TR"/>
          </a:p>
        </p:txBody>
      </p:sp>
      <p:sp>
        <p:nvSpPr>
          <p:cNvPr id="10" name="Footer Placeholder 9"/>
          <p:cNvSpPr>
            <a:spLocks noGrp="1"/>
          </p:cNvSpPr>
          <p:nvPr>
            <p:ph type="ftr" sz="quarter" idx="16"/>
          </p:nvPr>
        </p:nvSpPr>
        <p:spPr/>
        <p:txBody>
          <a:bodyPr/>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F106026-FE53-4D7B-895B-D09E706FF5F2}" type="datetimeFigureOut">
              <a:rPr lang="tr-TR" smtClean="0"/>
              <a:pPr/>
              <a:t>19.08.2013</a:t>
            </a:fld>
            <a:endParaRPr lang="tr-TR"/>
          </a:p>
        </p:txBody>
      </p:sp>
      <p:sp>
        <p:nvSpPr>
          <p:cNvPr id="9" name="Slide Number Placeholder 8"/>
          <p:cNvSpPr>
            <a:spLocks noGrp="1"/>
          </p:cNvSpPr>
          <p:nvPr>
            <p:ph type="sldNum" sz="quarter" idx="11"/>
          </p:nvPr>
        </p:nvSpPr>
        <p:spPr/>
        <p:txBody>
          <a:bodyPr/>
          <a:lstStyle/>
          <a:p>
            <a:fld id="{4CC9F106-65BC-43F8-A414-041B38A24ADC}" type="slidenum">
              <a:rPr lang="tr-TR" smtClean="0"/>
              <a:pPr/>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F106026-FE53-4D7B-895B-D09E706FF5F2}" type="datetimeFigureOut">
              <a:rPr lang="tr-TR" smtClean="0"/>
              <a:pPr/>
              <a:t>19.08.2013</a:t>
            </a:fld>
            <a:endParaRPr lang="tr-T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CC9F106-65BC-43F8-A414-041B38A24ADC}" type="slidenum">
              <a:rPr lang="tr-TR" smtClean="0"/>
              <a:pPr/>
              <a:t>‹#›</a:t>
            </a:fld>
            <a:endParaRPr lang="tr-T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en.wikipedia.org/wiki/Russian_Soviet_Federative_Socialist_Republic"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tr-TR" dirty="0"/>
          </a:p>
        </p:txBody>
      </p:sp>
      <p:sp>
        <p:nvSpPr>
          <p:cNvPr id="4" name="Title 3"/>
          <p:cNvSpPr>
            <a:spLocks noGrp="1"/>
          </p:cNvSpPr>
          <p:nvPr>
            <p:ph type="title"/>
          </p:nvPr>
        </p:nvSpPr>
        <p:spPr/>
        <p:txBody>
          <a:bodyPr>
            <a:normAutofit/>
          </a:bodyPr>
          <a:lstStyle/>
          <a:p>
            <a:r>
              <a:rPr lang="tr-TR" sz="6000" dirty="0" smtClean="0"/>
              <a:t>NAZIM HİKMET RAN</a:t>
            </a:r>
            <a:endParaRPr lang="tr-TR" sz="6000" dirty="0"/>
          </a:p>
        </p:txBody>
      </p:sp>
      <p:pic>
        <p:nvPicPr>
          <p:cNvPr id="1026" name="Picture 2" descr="C:\Users\yıldızaygen\Desktop\sair-nazim-hikmet.jpg"/>
          <p:cNvPicPr>
            <a:picLocks noChangeAspect="1" noChangeArrowheads="1"/>
          </p:cNvPicPr>
          <p:nvPr/>
        </p:nvPicPr>
        <p:blipFill>
          <a:blip r:embed="rId2" cstate="print"/>
          <a:srcRect/>
          <a:stretch>
            <a:fillRect/>
          </a:stretch>
        </p:blipFill>
        <p:spPr bwMode="auto">
          <a:xfrm>
            <a:off x="0" y="1484784"/>
            <a:ext cx="9144000" cy="537321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Nazim%20Hikmet_SQ_r_KUPLS.jpg"/>
          <p:cNvPicPr>
            <a:picLocks noGrp="1" noChangeAspect="1"/>
          </p:cNvPicPr>
          <p:nvPr>
            <p:ph idx="1"/>
          </p:nvPr>
        </p:nvPicPr>
        <p:blipFill>
          <a:blip r:embed="rId2" cstate="print"/>
          <a:stretch>
            <a:fillRect/>
          </a:stretch>
        </p:blipFill>
        <p:spPr>
          <a:xfrm>
            <a:off x="4716016" y="0"/>
            <a:ext cx="4427984" cy="6858000"/>
          </a:xfrm>
        </p:spPr>
      </p:pic>
      <p:sp>
        <p:nvSpPr>
          <p:cNvPr id="3" name="Title 2"/>
          <p:cNvSpPr>
            <a:spLocks noGrp="1"/>
          </p:cNvSpPr>
          <p:nvPr>
            <p:ph type="title"/>
          </p:nvPr>
        </p:nvSpPr>
        <p:spPr>
          <a:xfrm>
            <a:off x="0" y="-531440"/>
            <a:ext cx="6732240" cy="6912768"/>
          </a:xfrm>
        </p:spPr>
        <p:txBody>
          <a:bodyPr>
            <a:normAutofit/>
          </a:bodyPr>
          <a:lstStyle/>
          <a:p>
            <a:r>
              <a:rPr lang="en-US" sz="2400" dirty="0" smtClean="0">
                <a:solidFill>
                  <a:schemeClr val="tx1"/>
                </a:solidFill>
              </a:rPr>
              <a:t>And the colts of that year </a:t>
            </a:r>
            <a:r>
              <a:rPr lang="tr-TR" sz="2400" dirty="0" smtClean="0">
                <a:solidFill>
                  <a:schemeClr val="tx1"/>
                </a:solidFill>
              </a:rPr>
              <a:t/>
            </a:r>
            <a:br>
              <a:rPr lang="tr-TR" sz="2400" dirty="0" smtClean="0">
                <a:solidFill>
                  <a:schemeClr val="tx1"/>
                </a:solidFill>
              </a:rPr>
            </a:br>
            <a:r>
              <a:rPr lang="en-US" sz="2400" dirty="0" smtClean="0">
                <a:solidFill>
                  <a:schemeClr val="tx1"/>
                </a:solidFill>
              </a:rPr>
              <a:t>who had long thin shaky legs </a:t>
            </a:r>
            <a:br>
              <a:rPr lang="en-US" sz="2400" dirty="0" smtClean="0">
                <a:solidFill>
                  <a:schemeClr val="tx1"/>
                </a:solidFill>
              </a:rPr>
            </a:br>
            <a:r>
              <a:rPr lang="en-US" sz="2400" dirty="0" smtClean="0">
                <a:solidFill>
                  <a:schemeClr val="tx1"/>
                </a:solidFill>
              </a:rPr>
              <a:t>have long since become docile </a:t>
            </a:r>
            <a:r>
              <a:rPr lang="tr-TR" sz="2400" dirty="0" smtClean="0">
                <a:solidFill>
                  <a:schemeClr val="tx1"/>
                </a:solidFill>
              </a:rPr>
              <a:t/>
            </a:r>
            <a:br>
              <a:rPr lang="tr-TR" sz="2400" dirty="0" smtClean="0">
                <a:solidFill>
                  <a:schemeClr val="tx1"/>
                </a:solidFill>
              </a:rPr>
            </a:br>
            <a:r>
              <a:rPr lang="en-US" sz="2400" dirty="0" smtClean="0">
                <a:solidFill>
                  <a:schemeClr val="tx1"/>
                </a:solidFill>
              </a:rPr>
              <a:t>broad-</a:t>
            </a:r>
            <a:r>
              <a:rPr lang="en-US" sz="2400" dirty="0" err="1" smtClean="0">
                <a:solidFill>
                  <a:schemeClr val="tx1"/>
                </a:solidFill>
              </a:rPr>
              <a:t>rumped</a:t>
            </a:r>
            <a:r>
              <a:rPr lang="en-US" sz="2400" dirty="0" smtClean="0">
                <a:solidFill>
                  <a:schemeClr val="tx1"/>
                </a:solidFill>
              </a:rPr>
              <a:t> mares. </a:t>
            </a:r>
            <a:br>
              <a:rPr lang="en-US" sz="2400" dirty="0" smtClean="0">
                <a:solidFill>
                  <a:schemeClr val="tx1"/>
                </a:solidFill>
              </a:rPr>
            </a:br>
            <a:r>
              <a:rPr lang="en-US" sz="2400" dirty="0" smtClean="0">
                <a:solidFill>
                  <a:schemeClr val="tx1"/>
                </a:solidFill>
              </a:rPr>
              <a:t>But the olive shoots are still shoots </a:t>
            </a:r>
            <a:br>
              <a:rPr lang="en-US" sz="2400" dirty="0" smtClean="0">
                <a:solidFill>
                  <a:schemeClr val="tx1"/>
                </a:solidFill>
              </a:rPr>
            </a:br>
            <a:r>
              <a:rPr lang="en-US" sz="2400" dirty="0" smtClean="0">
                <a:solidFill>
                  <a:schemeClr val="tx1"/>
                </a:solidFill>
              </a:rPr>
              <a:t>and they're still children. </a:t>
            </a:r>
            <a:br>
              <a:rPr lang="en-US" sz="2400" dirty="0" smtClean="0">
                <a:solidFill>
                  <a:schemeClr val="tx1"/>
                </a:solidFill>
              </a:rPr>
            </a:br>
            <a:r>
              <a:rPr lang="en-US" sz="2400" dirty="0" smtClean="0">
                <a:solidFill>
                  <a:schemeClr val="tx1"/>
                </a:solidFill>
              </a:rPr>
              <a:t>New squares have opened up </a:t>
            </a:r>
            <a:r>
              <a:rPr lang="tr-TR" sz="2400" dirty="0" smtClean="0">
                <a:solidFill>
                  <a:schemeClr val="tx1"/>
                </a:solidFill>
              </a:rPr>
              <a:t/>
            </a:r>
            <a:br>
              <a:rPr lang="tr-TR" sz="2400" dirty="0" smtClean="0">
                <a:solidFill>
                  <a:schemeClr val="tx1"/>
                </a:solidFill>
              </a:rPr>
            </a:br>
            <a:r>
              <a:rPr lang="en-US" sz="2400" dirty="0" smtClean="0">
                <a:solidFill>
                  <a:schemeClr val="tx1"/>
                </a:solidFill>
              </a:rPr>
              <a:t>in my distant city </a:t>
            </a:r>
            <a:r>
              <a:rPr lang="tr-TR" sz="2400" dirty="0" smtClean="0">
                <a:solidFill>
                  <a:schemeClr val="tx1"/>
                </a:solidFill>
              </a:rPr>
              <a:t> </a:t>
            </a:r>
            <a:r>
              <a:rPr lang="en-US" sz="2400" dirty="0" smtClean="0">
                <a:solidFill>
                  <a:schemeClr val="tx1"/>
                </a:solidFill>
              </a:rPr>
              <a:t>since I've been in jail. </a:t>
            </a:r>
            <a:br>
              <a:rPr lang="en-US" sz="2400" dirty="0" smtClean="0">
                <a:solidFill>
                  <a:schemeClr val="tx1"/>
                </a:solidFill>
              </a:rPr>
            </a:br>
            <a:r>
              <a:rPr lang="en-US" sz="2400" dirty="0" smtClean="0">
                <a:solidFill>
                  <a:schemeClr val="tx1"/>
                </a:solidFill>
              </a:rPr>
              <a:t>And our family </a:t>
            </a:r>
            <a:br>
              <a:rPr lang="en-US" sz="2400" dirty="0" smtClean="0">
                <a:solidFill>
                  <a:schemeClr val="tx1"/>
                </a:solidFill>
              </a:rPr>
            </a:br>
            <a:r>
              <a:rPr lang="en-US" sz="2400" dirty="0" smtClean="0">
                <a:solidFill>
                  <a:schemeClr val="tx1"/>
                </a:solidFill>
              </a:rPr>
              <a:t>is living in a house I've never seen </a:t>
            </a:r>
            <a:br>
              <a:rPr lang="en-US" sz="2400" dirty="0" smtClean="0">
                <a:solidFill>
                  <a:schemeClr val="tx1"/>
                </a:solidFill>
              </a:rPr>
            </a:br>
            <a:r>
              <a:rPr lang="en-US" sz="2400" dirty="0" smtClean="0">
                <a:solidFill>
                  <a:schemeClr val="tx1"/>
                </a:solidFill>
              </a:rPr>
              <a:t>on a street I don't know. </a:t>
            </a:r>
            <a:br>
              <a:rPr lang="en-US" sz="2400" dirty="0" smtClean="0">
                <a:solidFill>
                  <a:schemeClr val="tx1"/>
                </a:solidFill>
              </a:rPr>
            </a:br>
            <a:r>
              <a:rPr lang="en-US" sz="2400" dirty="0" smtClean="0">
                <a:solidFill>
                  <a:schemeClr val="tx1"/>
                </a:solidFill>
              </a:rPr>
              <a:t>The bread was pure white, like cotton, </a:t>
            </a:r>
            <a:br>
              <a:rPr lang="en-US" sz="2400" dirty="0" smtClean="0">
                <a:solidFill>
                  <a:schemeClr val="tx1"/>
                </a:solidFill>
              </a:rPr>
            </a:br>
            <a:r>
              <a:rPr lang="en-US" sz="2400" dirty="0" smtClean="0">
                <a:solidFill>
                  <a:schemeClr val="tx1"/>
                </a:solidFill>
              </a:rPr>
              <a:t>the year I came to jail. </a:t>
            </a:r>
            <a:br>
              <a:rPr lang="en-US" sz="2400" dirty="0" smtClean="0">
                <a:solidFill>
                  <a:schemeClr val="tx1"/>
                </a:solidFill>
              </a:rPr>
            </a:br>
            <a:r>
              <a:rPr lang="en-US" sz="2400" dirty="0" smtClean="0">
                <a:solidFill>
                  <a:schemeClr val="tx1"/>
                </a:solidFill>
              </a:rPr>
              <a:t>Later it was rationed out, </a:t>
            </a:r>
            <a:br>
              <a:rPr lang="en-US" sz="2400" dirty="0" smtClean="0">
                <a:solidFill>
                  <a:schemeClr val="tx1"/>
                </a:solidFill>
              </a:rPr>
            </a:br>
            <a:endParaRPr lang="tr-TR" sz="24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azim_hikmet_ran_gitti.jpg"/>
          <p:cNvPicPr>
            <a:picLocks noGrp="1" noChangeAspect="1"/>
          </p:cNvPicPr>
          <p:nvPr>
            <p:ph idx="1"/>
          </p:nvPr>
        </p:nvPicPr>
        <p:blipFill>
          <a:blip r:embed="rId2" cstate="print"/>
          <a:stretch>
            <a:fillRect/>
          </a:stretch>
        </p:blipFill>
        <p:spPr>
          <a:xfrm>
            <a:off x="4572000" y="1196752"/>
            <a:ext cx="4788024" cy="5661248"/>
          </a:xfrm>
        </p:spPr>
      </p:pic>
      <p:sp>
        <p:nvSpPr>
          <p:cNvPr id="3" name="Title 2"/>
          <p:cNvSpPr>
            <a:spLocks noGrp="1"/>
          </p:cNvSpPr>
          <p:nvPr>
            <p:ph type="title"/>
          </p:nvPr>
        </p:nvSpPr>
        <p:spPr>
          <a:xfrm>
            <a:off x="107504" y="0"/>
            <a:ext cx="4464496" cy="6597352"/>
          </a:xfrm>
        </p:spPr>
        <p:txBody>
          <a:bodyPr>
            <a:normAutofit/>
          </a:bodyPr>
          <a:lstStyle/>
          <a:p>
            <a:r>
              <a:rPr lang="en-US" sz="1800" dirty="0" smtClean="0">
                <a:solidFill>
                  <a:schemeClr val="tx1"/>
                </a:solidFill>
              </a:rPr>
              <a:t>And we here on the inside beat one another </a:t>
            </a:r>
            <a:br>
              <a:rPr lang="en-US" sz="1800" dirty="0" smtClean="0">
                <a:solidFill>
                  <a:schemeClr val="tx1"/>
                </a:solidFill>
              </a:rPr>
            </a:br>
            <a:r>
              <a:rPr lang="en-US" sz="1800" dirty="0" smtClean="0">
                <a:solidFill>
                  <a:schemeClr val="tx1"/>
                </a:solidFill>
              </a:rPr>
              <a:t>for a piece of black crust the size of a fist. </a:t>
            </a:r>
            <a:br>
              <a:rPr lang="en-US" sz="1800" dirty="0" smtClean="0">
                <a:solidFill>
                  <a:schemeClr val="tx1"/>
                </a:solidFill>
              </a:rPr>
            </a:br>
            <a:r>
              <a:rPr lang="en-US" sz="1800" dirty="0" smtClean="0">
                <a:solidFill>
                  <a:schemeClr val="tx1"/>
                </a:solidFill>
              </a:rPr>
              <a:t>Now it's free again, </a:t>
            </a:r>
            <a:br>
              <a:rPr lang="en-US" sz="1800" dirty="0" smtClean="0">
                <a:solidFill>
                  <a:schemeClr val="tx1"/>
                </a:solidFill>
              </a:rPr>
            </a:br>
            <a:r>
              <a:rPr lang="en-US" sz="1800" dirty="0" smtClean="0">
                <a:solidFill>
                  <a:schemeClr val="tx1"/>
                </a:solidFill>
              </a:rPr>
              <a:t>But brown and tasteless. </a:t>
            </a:r>
            <a:br>
              <a:rPr lang="en-US" sz="1800" dirty="0" smtClean="0">
                <a:solidFill>
                  <a:schemeClr val="tx1"/>
                </a:solidFill>
              </a:rPr>
            </a:br>
            <a:r>
              <a:rPr lang="en-US" sz="1800" dirty="0" smtClean="0">
                <a:solidFill>
                  <a:schemeClr val="tx1"/>
                </a:solidFill>
              </a:rPr>
              <a:t>The year I came to jail </a:t>
            </a:r>
            <a:br>
              <a:rPr lang="en-US" sz="1800" dirty="0" smtClean="0">
                <a:solidFill>
                  <a:schemeClr val="tx1"/>
                </a:solidFill>
              </a:rPr>
            </a:br>
            <a:r>
              <a:rPr lang="en-US" sz="1800" dirty="0" smtClean="0">
                <a:solidFill>
                  <a:schemeClr val="tx1"/>
                </a:solidFill>
              </a:rPr>
              <a:t>The Second One had just begun. </a:t>
            </a:r>
            <a:br>
              <a:rPr lang="en-US" sz="1800" dirty="0" smtClean="0">
                <a:solidFill>
                  <a:schemeClr val="tx1"/>
                </a:solidFill>
              </a:rPr>
            </a:br>
            <a:r>
              <a:rPr lang="en-US" sz="1800" dirty="0" smtClean="0">
                <a:solidFill>
                  <a:schemeClr val="tx1"/>
                </a:solidFill>
              </a:rPr>
              <a:t>The ovens in Dachau Camp were not yet lit, </a:t>
            </a:r>
            <a:br>
              <a:rPr lang="en-US" sz="1800" dirty="0" smtClean="0">
                <a:solidFill>
                  <a:schemeClr val="tx1"/>
                </a:solidFill>
              </a:rPr>
            </a:br>
            <a:r>
              <a:rPr lang="en-US" sz="1800" dirty="0" smtClean="0">
                <a:solidFill>
                  <a:schemeClr val="tx1"/>
                </a:solidFill>
              </a:rPr>
              <a:t>The atom bomb was not yet hurled upon Hiroshima. </a:t>
            </a:r>
            <a:br>
              <a:rPr lang="en-US" sz="1800" dirty="0" smtClean="0">
                <a:solidFill>
                  <a:schemeClr val="tx1"/>
                </a:solidFill>
              </a:rPr>
            </a:br>
            <a:r>
              <a:rPr lang="en-US" sz="1800" dirty="0" smtClean="0">
                <a:solidFill>
                  <a:schemeClr val="tx1"/>
                </a:solidFill>
              </a:rPr>
              <a:t>Time flowed like the blood of a child with his throat cut. </a:t>
            </a:r>
            <a:br>
              <a:rPr lang="en-US" sz="1800" dirty="0" smtClean="0">
                <a:solidFill>
                  <a:schemeClr val="tx1"/>
                </a:solidFill>
              </a:rPr>
            </a:br>
            <a:r>
              <a:rPr lang="tr-TR" sz="1800" dirty="0" smtClean="0">
                <a:solidFill>
                  <a:schemeClr val="tx1"/>
                </a:solidFill>
              </a:rPr>
              <a:t> </a:t>
            </a:r>
            <a:r>
              <a:rPr lang="en-US" sz="1800" dirty="0" smtClean="0">
                <a:solidFill>
                  <a:schemeClr val="tx1"/>
                </a:solidFill>
              </a:rPr>
              <a:t>Later that chapter was officially closed, </a:t>
            </a:r>
            <a:br>
              <a:rPr lang="en-US" sz="1800" dirty="0" smtClean="0">
                <a:solidFill>
                  <a:schemeClr val="tx1"/>
                </a:solidFill>
              </a:rPr>
            </a:br>
            <a:r>
              <a:rPr lang="tr-TR" sz="1800" dirty="0" smtClean="0">
                <a:solidFill>
                  <a:schemeClr val="tx1"/>
                </a:solidFill>
              </a:rPr>
              <a:t> </a:t>
            </a:r>
            <a:r>
              <a:rPr lang="en-US" sz="1800" dirty="0" smtClean="0">
                <a:solidFill>
                  <a:schemeClr val="tx1"/>
                </a:solidFill>
              </a:rPr>
              <a:t>Now American dollars are talking about a Third. </a:t>
            </a:r>
            <a:br>
              <a:rPr lang="en-US" sz="1800" dirty="0" smtClean="0">
                <a:solidFill>
                  <a:schemeClr val="tx1"/>
                </a:solidFill>
              </a:rPr>
            </a:br>
            <a:r>
              <a:rPr lang="tr-TR" sz="1800" dirty="0" smtClean="0">
                <a:solidFill>
                  <a:schemeClr val="tx1"/>
                </a:solidFill>
              </a:rPr>
              <a:t> </a:t>
            </a:r>
            <a:r>
              <a:rPr lang="en-US" sz="1800" dirty="0" smtClean="0">
                <a:solidFill>
                  <a:schemeClr val="tx1"/>
                </a:solidFill>
              </a:rPr>
              <a:t>But in spite of everything, the days have brightened </a:t>
            </a:r>
            <a:br>
              <a:rPr lang="en-US" sz="1800" dirty="0" smtClean="0">
                <a:solidFill>
                  <a:schemeClr val="tx1"/>
                </a:solidFill>
              </a:rPr>
            </a:br>
            <a:r>
              <a:rPr lang="tr-TR" sz="1800" dirty="0" smtClean="0">
                <a:solidFill>
                  <a:schemeClr val="tx1"/>
                </a:solidFill>
              </a:rPr>
              <a:t>  </a:t>
            </a:r>
            <a:r>
              <a:rPr lang="en-US" sz="1800" dirty="0" smtClean="0">
                <a:solidFill>
                  <a:schemeClr val="tx1"/>
                </a:solidFill>
              </a:rPr>
              <a:t>since I've been in jail, </a:t>
            </a:r>
            <a:br>
              <a:rPr lang="en-US" sz="1800" dirty="0" smtClean="0">
                <a:solidFill>
                  <a:schemeClr val="tx1"/>
                </a:solidFill>
              </a:rPr>
            </a:br>
            <a:endParaRPr lang="tr-TR" sz="18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AZM%2~1.JPG"/>
          <p:cNvPicPr>
            <a:picLocks noGrp="1" noChangeAspect="1"/>
          </p:cNvPicPr>
          <p:nvPr>
            <p:ph idx="1"/>
          </p:nvPr>
        </p:nvPicPr>
        <p:blipFill>
          <a:blip r:embed="rId2" cstate="print"/>
          <a:stretch>
            <a:fillRect/>
          </a:stretch>
        </p:blipFill>
        <p:spPr>
          <a:xfrm>
            <a:off x="4841776" y="0"/>
            <a:ext cx="4302224" cy="6858000"/>
          </a:xfrm>
        </p:spPr>
      </p:pic>
      <p:sp>
        <p:nvSpPr>
          <p:cNvPr id="3" name="Title 2"/>
          <p:cNvSpPr>
            <a:spLocks noGrp="1"/>
          </p:cNvSpPr>
          <p:nvPr>
            <p:ph type="title"/>
          </p:nvPr>
        </p:nvSpPr>
        <p:spPr>
          <a:xfrm>
            <a:off x="0" y="0"/>
            <a:ext cx="5220072" cy="6858000"/>
          </a:xfrm>
        </p:spPr>
        <p:txBody>
          <a:bodyPr>
            <a:normAutofit fontScale="90000"/>
          </a:bodyPr>
          <a:lstStyle/>
          <a:p>
            <a:r>
              <a:rPr lang="en-US" sz="2860" dirty="0" smtClean="0">
                <a:solidFill>
                  <a:schemeClr val="tx1"/>
                </a:solidFill>
              </a:rPr>
              <a:t>And about half of them </a:t>
            </a:r>
            <a:br>
              <a:rPr lang="en-US" sz="2860" dirty="0" smtClean="0">
                <a:solidFill>
                  <a:schemeClr val="tx1"/>
                </a:solidFill>
              </a:rPr>
            </a:br>
            <a:r>
              <a:rPr lang="en-US" sz="2860" dirty="0" smtClean="0">
                <a:solidFill>
                  <a:schemeClr val="tx1"/>
                </a:solidFill>
              </a:rPr>
              <a:t>put their heavy hands on the</a:t>
            </a:r>
            <a:r>
              <a:rPr lang="tr-TR" sz="2860" dirty="0" smtClean="0">
                <a:solidFill>
                  <a:schemeClr val="tx1"/>
                </a:solidFill>
              </a:rPr>
              <a:t> </a:t>
            </a:r>
            <a:r>
              <a:rPr lang="en-US" sz="2860" dirty="0" smtClean="0">
                <a:solidFill>
                  <a:schemeClr val="tx1"/>
                </a:solidFill>
              </a:rPr>
              <a:t>pavement </a:t>
            </a:r>
            <a:br>
              <a:rPr lang="en-US" sz="2860" dirty="0" smtClean="0">
                <a:solidFill>
                  <a:schemeClr val="tx1"/>
                </a:solidFill>
              </a:rPr>
            </a:br>
            <a:r>
              <a:rPr lang="en-US" sz="2860" dirty="0" smtClean="0">
                <a:solidFill>
                  <a:schemeClr val="tx1"/>
                </a:solidFill>
              </a:rPr>
              <a:t>and on the edge of darkness </a:t>
            </a:r>
            <a:br>
              <a:rPr lang="en-US" sz="2860" dirty="0" smtClean="0">
                <a:solidFill>
                  <a:schemeClr val="tx1"/>
                </a:solidFill>
              </a:rPr>
            </a:br>
            <a:r>
              <a:rPr lang="en-US" sz="2860" dirty="0" smtClean="0">
                <a:solidFill>
                  <a:schemeClr val="tx1"/>
                </a:solidFill>
              </a:rPr>
              <a:t>straightened up. </a:t>
            </a:r>
            <a:br>
              <a:rPr lang="en-US" sz="2860" dirty="0" smtClean="0">
                <a:solidFill>
                  <a:schemeClr val="tx1"/>
                </a:solidFill>
              </a:rPr>
            </a:br>
            <a:r>
              <a:rPr lang="en-US" sz="2860" dirty="0" smtClean="0">
                <a:solidFill>
                  <a:schemeClr val="tx1"/>
                </a:solidFill>
              </a:rPr>
              <a:t>Since I've been in jail </a:t>
            </a:r>
            <a:br>
              <a:rPr lang="en-US" sz="2860" dirty="0" smtClean="0">
                <a:solidFill>
                  <a:schemeClr val="tx1"/>
                </a:solidFill>
              </a:rPr>
            </a:br>
            <a:r>
              <a:rPr lang="en-US" sz="2860" dirty="0" smtClean="0">
                <a:solidFill>
                  <a:schemeClr val="tx1"/>
                </a:solidFill>
              </a:rPr>
              <a:t>the world has turned around the sun ten times. </a:t>
            </a:r>
            <a:br>
              <a:rPr lang="en-US" sz="2860" dirty="0" smtClean="0">
                <a:solidFill>
                  <a:schemeClr val="tx1"/>
                </a:solidFill>
              </a:rPr>
            </a:br>
            <a:r>
              <a:rPr lang="en-US" sz="2860" dirty="0" smtClean="0">
                <a:solidFill>
                  <a:schemeClr val="tx1"/>
                </a:solidFill>
              </a:rPr>
              <a:t>And again I repeat with the same passion </a:t>
            </a:r>
            <a:br>
              <a:rPr lang="en-US" sz="2860" dirty="0" smtClean="0">
                <a:solidFill>
                  <a:schemeClr val="tx1"/>
                </a:solidFill>
              </a:rPr>
            </a:br>
            <a:r>
              <a:rPr lang="en-US" sz="2860" dirty="0" smtClean="0">
                <a:solidFill>
                  <a:schemeClr val="tx1"/>
                </a:solidFill>
              </a:rPr>
              <a:t>what I wrote for them </a:t>
            </a:r>
            <a:br>
              <a:rPr lang="en-US" sz="2860" dirty="0" smtClean="0">
                <a:solidFill>
                  <a:schemeClr val="tx1"/>
                </a:solidFill>
              </a:rPr>
            </a:br>
            <a:r>
              <a:rPr lang="en-US" sz="2860" dirty="0" smtClean="0">
                <a:solidFill>
                  <a:schemeClr val="tx1"/>
                </a:solidFill>
              </a:rPr>
              <a:t>the year I came to jail: </a:t>
            </a:r>
            <a:br>
              <a:rPr lang="en-US" sz="2860" dirty="0" smtClean="0">
                <a:solidFill>
                  <a:schemeClr val="tx1"/>
                </a:solidFill>
              </a:rPr>
            </a:br>
            <a:r>
              <a:rPr lang="en-US" sz="2860" dirty="0" smtClean="0">
                <a:solidFill>
                  <a:schemeClr val="tx1"/>
                </a:solidFill>
              </a:rPr>
              <a:t>They </a:t>
            </a:r>
            <a:r>
              <a:rPr lang="tr-TR" sz="2860" dirty="0" smtClean="0">
                <a:solidFill>
                  <a:schemeClr val="tx1"/>
                </a:solidFill>
              </a:rPr>
              <a:t> </a:t>
            </a:r>
            <a:r>
              <a:rPr lang="en-US" sz="2860" dirty="0" smtClean="0">
                <a:solidFill>
                  <a:schemeClr val="tx1"/>
                </a:solidFill>
              </a:rPr>
              <a:t>whose number is as great </a:t>
            </a:r>
            <a:br>
              <a:rPr lang="en-US" sz="2860" dirty="0" smtClean="0">
                <a:solidFill>
                  <a:schemeClr val="tx1"/>
                </a:solidFill>
              </a:rPr>
            </a:br>
            <a:r>
              <a:rPr lang="en-US" sz="2860" dirty="0" smtClean="0">
                <a:solidFill>
                  <a:schemeClr val="tx1"/>
                </a:solidFill>
              </a:rPr>
              <a:t>as ants on the earth </a:t>
            </a:r>
            <a:br>
              <a:rPr lang="en-US" sz="2860" dirty="0" smtClean="0">
                <a:solidFill>
                  <a:schemeClr val="tx1"/>
                </a:solidFill>
              </a:rPr>
            </a:br>
            <a:r>
              <a:rPr lang="en-US" sz="2860" dirty="0" smtClean="0">
                <a:solidFill>
                  <a:schemeClr val="tx1"/>
                </a:solidFill>
              </a:rPr>
              <a:t>fish in the water </a:t>
            </a:r>
            <a:br>
              <a:rPr lang="en-US" sz="2860" dirty="0" smtClean="0">
                <a:solidFill>
                  <a:schemeClr val="tx1"/>
                </a:solidFill>
              </a:rPr>
            </a:br>
            <a:endParaRPr lang="tr-TR" sz="286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untitled.bmp"/>
          <p:cNvPicPr>
            <a:picLocks noChangeAspect="1"/>
          </p:cNvPicPr>
          <p:nvPr/>
        </p:nvPicPr>
        <p:blipFill>
          <a:blip r:embed="rId2" cstate="print"/>
          <a:stretch>
            <a:fillRect/>
          </a:stretch>
        </p:blipFill>
        <p:spPr>
          <a:xfrm>
            <a:off x="4716016" y="0"/>
            <a:ext cx="4427984" cy="6858000"/>
          </a:xfrm>
          <a:prstGeom prst="rect">
            <a:avLst/>
          </a:prstGeom>
        </p:spPr>
      </p:pic>
      <p:sp>
        <p:nvSpPr>
          <p:cNvPr id="2" name="Content Placeholder 1"/>
          <p:cNvSpPr>
            <a:spLocks noGrp="1"/>
          </p:cNvSpPr>
          <p:nvPr>
            <p:ph idx="1"/>
          </p:nvPr>
        </p:nvSpPr>
        <p:spPr>
          <a:xfrm>
            <a:off x="0" y="0"/>
            <a:ext cx="4716016" cy="6737428"/>
          </a:xfrm>
        </p:spPr>
        <p:txBody>
          <a:bodyPr>
            <a:noAutofit/>
          </a:bodyPr>
          <a:lstStyle/>
          <a:p>
            <a:pPr>
              <a:buNone/>
            </a:pPr>
            <a:r>
              <a:rPr lang="tr-TR" sz="2670" dirty="0" smtClean="0">
                <a:latin typeface="Arial" pitchFamily="34" charset="0"/>
              </a:rPr>
              <a:t>   </a:t>
            </a:r>
            <a:r>
              <a:rPr lang="en-US" sz="2670" dirty="0" smtClean="0">
                <a:effectLst>
                  <a:outerShdw blurRad="50800" dist="50800" dir="5400000" algn="ctr" rotWithShape="0">
                    <a:srgbClr val="000000">
                      <a:alpha val="0"/>
                    </a:srgbClr>
                  </a:outerShdw>
                </a:effectLst>
                <a:latin typeface="Arial" pitchFamily="34" charset="0"/>
              </a:rPr>
              <a:t>birds in the sky </a:t>
            </a:r>
            <a:br>
              <a:rPr lang="en-US" sz="2670" dirty="0" smtClean="0">
                <a:effectLst>
                  <a:outerShdw blurRad="50800" dist="50800" dir="5400000" algn="ctr" rotWithShape="0">
                    <a:srgbClr val="000000">
                      <a:alpha val="0"/>
                    </a:srgbClr>
                  </a:outerShdw>
                </a:effectLst>
                <a:latin typeface="Arial" pitchFamily="34" charset="0"/>
              </a:rPr>
            </a:br>
            <a:r>
              <a:rPr lang="en-US" sz="2670" dirty="0" smtClean="0">
                <a:effectLst>
                  <a:outerShdw blurRad="50800" dist="50800" dir="5400000" algn="ctr" rotWithShape="0">
                    <a:srgbClr val="000000">
                      <a:alpha val="0"/>
                    </a:srgbClr>
                  </a:outerShdw>
                </a:effectLst>
                <a:latin typeface="Arial" pitchFamily="34" charset="0"/>
              </a:rPr>
              <a:t>are fearful and brave </a:t>
            </a:r>
            <a:br>
              <a:rPr lang="en-US" sz="2670" dirty="0" smtClean="0">
                <a:effectLst>
                  <a:outerShdw blurRad="50800" dist="50800" dir="5400000" algn="ctr" rotWithShape="0">
                    <a:srgbClr val="000000">
                      <a:alpha val="0"/>
                    </a:srgbClr>
                  </a:outerShdw>
                </a:effectLst>
                <a:latin typeface="Arial" pitchFamily="34" charset="0"/>
              </a:rPr>
            </a:br>
            <a:r>
              <a:rPr lang="en-US" sz="2670" dirty="0" smtClean="0">
                <a:effectLst>
                  <a:outerShdw blurRad="50800" dist="50800" dir="5400000" algn="ctr" rotWithShape="0">
                    <a:srgbClr val="000000">
                      <a:alpha val="0"/>
                    </a:srgbClr>
                  </a:outerShdw>
                </a:effectLst>
                <a:latin typeface="Arial" pitchFamily="34" charset="0"/>
              </a:rPr>
              <a:t>ignorant and learned </a:t>
            </a:r>
            <a:br>
              <a:rPr lang="en-US" sz="2670" dirty="0" smtClean="0">
                <a:effectLst>
                  <a:outerShdw blurRad="50800" dist="50800" dir="5400000" algn="ctr" rotWithShape="0">
                    <a:srgbClr val="000000">
                      <a:alpha val="0"/>
                    </a:srgbClr>
                  </a:outerShdw>
                </a:effectLst>
                <a:latin typeface="Arial" pitchFamily="34" charset="0"/>
              </a:rPr>
            </a:br>
            <a:r>
              <a:rPr lang="en-US" sz="2670" dirty="0" smtClean="0">
                <a:effectLst>
                  <a:outerShdw blurRad="50800" dist="50800" dir="5400000" algn="ctr" rotWithShape="0">
                    <a:srgbClr val="000000">
                      <a:alpha val="0"/>
                    </a:srgbClr>
                  </a:outerShdw>
                </a:effectLst>
                <a:latin typeface="Arial" pitchFamily="34" charset="0"/>
              </a:rPr>
              <a:t>and they are children, </a:t>
            </a:r>
            <a:br>
              <a:rPr lang="en-US" sz="2670" dirty="0" smtClean="0">
                <a:effectLst>
                  <a:outerShdw blurRad="50800" dist="50800" dir="5400000" algn="ctr" rotWithShape="0">
                    <a:srgbClr val="000000">
                      <a:alpha val="0"/>
                    </a:srgbClr>
                  </a:outerShdw>
                </a:effectLst>
                <a:latin typeface="Arial" pitchFamily="34" charset="0"/>
              </a:rPr>
            </a:br>
            <a:r>
              <a:rPr lang="en-US" sz="2670" dirty="0" smtClean="0">
                <a:effectLst>
                  <a:outerShdw blurRad="50800" dist="50800" dir="5400000" algn="ctr" rotWithShape="0">
                    <a:srgbClr val="000000">
                      <a:alpha val="0"/>
                    </a:srgbClr>
                  </a:outerShdw>
                </a:effectLst>
                <a:latin typeface="Arial" pitchFamily="34" charset="0"/>
              </a:rPr>
              <a:t>And they </a:t>
            </a:r>
            <a:br>
              <a:rPr lang="en-US" sz="2670" dirty="0" smtClean="0">
                <a:effectLst>
                  <a:outerShdw blurRad="50800" dist="50800" dir="5400000" algn="ctr" rotWithShape="0">
                    <a:srgbClr val="000000">
                      <a:alpha val="0"/>
                    </a:srgbClr>
                  </a:outerShdw>
                </a:effectLst>
                <a:latin typeface="Arial" pitchFamily="34" charset="0"/>
              </a:rPr>
            </a:br>
            <a:r>
              <a:rPr lang="en-US" sz="2670" dirty="0" smtClean="0">
                <a:effectLst>
                  <a:outerShdw blurRad="50800" dist="50800" dir="5400000" algn="ctr" rotWithShape="0">
                    <a:srgbClr val="000000">
                      <a:alpha val="0"/>
                    </a:srgbClr>
                  </a:outerShdw>
                </a:effectLst>
                <a:latin typeface="Arial" pitchFamily="34" charset="0"/>
              </a:rPr>
              <a:t>who destroy and create </a:t>
            </a:r>
            <a:br>
              <a:rPr lang="en-US" sz="2670" dirty="0" smtClean="0">
                <a:effectLst>
                  <a:outerShdw blurRad="50800" dist="50800" dir="5400000" algn="ctr" rotWithShape="0">
                    <a:srgbClr val="000000">
                      <a:alpha val="0"/>
                    </a:srgbClr>
                  </a:outerShdw>
                </a:effectLst>
                <a:latin typeface="Arial" pitchFamily="34" charset="0"/>
              </a:rPr>
            </a:br>
            <a:r>
              <a:rPr lang="en-US" sz="2670" dirty="0" smtClean="0">
                <a:effectLst>
                  <a:outerShdw blurRad="50800" dist="50800" dir="5400000" algn="ctr" rotWithShape="0">
                    <a:srgbClr val="000000">
                      <a:alpha val="0"/>
                    </a:srgbClr>
                  </a:outerShdw>
                </a:effectLst>
                <a:latin typeface="Arial" pitchFamily="34" charset="0"/>
              </a:rPr>
              <a:t>it is only their adventure in these songs.' </a:t>
            </a:r>
            <a:br>
              <a:rPr lang="en-US" sz="2670" dirty="0" smtClean="0">
                <a:effectLst>
                  <a:outerShdw blurRad="50800" dist="50800" dir="5400000" algn="ctr" rotWithShape="0">
                    <a:srgbClr val="000000">
                      <a:alpha val="0"/>
                    </a:srgbClr>
                  </a:outerShdw>
                </a:effectLst>
                <a:latin typeface="Arial" pitchFamily="34" charset="0"/>
              </a:rPr>
            </a:br>
            <a:r>
              <a:rPr lang="en-US" sz="2670" dirty="0" smtClean="0">
                <a:effectLst>
                  <a:outerShdw blurRad="50800" dist="50800" dir="5400000" algn="ctr" rotWithShape="0">
                    <a:srgbClr val="000000">
                      <a:alpha val="0"/>
                    </a:srgbClr>
                  </a:outerShdw>
                </a:effectLst>
                <a:latin typeface="Arial" pitchFamily="34" charset="0"/>
              </a:rPr>
              <a:t>And for the rest, </a:t>
            </a:r>
            <a:br>
              <a:rPr lang="en-US" sz="2670" dirty="0" smtClean="0">
                <a:effectLst>
                  <a:outerShdw blurRad="50800" dist="50800" dir="5400000" algn="ctr" rotWithShape="0">
                    <a:srgbClr val="000000">
                      <a:alpha val="0"/>
                    </a:srgbClr>
                  </a:outerShdw>
                </a:effectLst>
                <a:latin typeface="Arial" pitchFamily="34" charset="0"/>
              </a:rPr>
            </a:br>
            <a:r>
              <a:rPr lang="en-US" sz="2670" dirty="0" smtClean="0">
                <a:effectLst>
                  <a:outerShdw blurRad="50800" dist="50800" dir="5400000" algn="ctr" rotWithShape="0">
                    <a:srgbClr val="000000">
                      <a:alpha val="0"/>
                    </a:srgbClr>
                  </a:outerShdw>
                </a:effectLst>
                <a:latin typeface="Arial" pitchFamily="34" charset="0"/>
              </a:rPr>
              <a:t>for example, my lying here for ten years, </a:t>
            </a:r>
            <a:br>
              <a:rPr lang="en-US" sz="2670" dirty="0" smtClean="0">
                <a:effectLst>
                  <a:outerShdw blurRad="50800" dist="50800" dir="5400000" algn="ctr" rotWithShape="0">
                    <a:srgbClr val="000000">
                      <a:alpha val="0"/>
                    </a:srgbClr>
                  </a:outerShdw>
                </a:effectLst>
                <a:latin typeface="Arial" pitchFamily="34" charset="0"/>
              </a:rPr>
            </a:br>
            <a:r>
              <a:rPr lang="en-US" sz="2670" dirty="0" smtClean="0">
                <a:effectLst>
                  <a:outerShdw blurRad="50800" dist="50800" dir="5400000" algn="ctr" rotWithShape="0">
                    <a:srgbClr val="000000">
                      <a:alpha val="0"/>
                    </a:srgbClr>
                  </a:outerShdw>
                </a:effectLst>
                <a:latin typeface="Arial" pitchFamily="34" charset="0"/>
              </a:rPr>
              <a:t>it's nothing... </a:t>
            </a:r>
            <a:endParaRPr lang="tr-TR" sz="2670" dirty="0" smtClean="0">
              <a:effectLst>
                <a:outerShdw blurRad="50800" dist="50800" dir="5400000" algn="ctr" rotWithShape="0">
                  <a:srgbClr val="000000">
                    <a:alpha val="0"/>
                  </a:srgbClr>
                </a:outerShdw>
              </a:effectLst>
              <a:latin typeface="Arial" pitchFamily="34" charset="0"/>
            </a:endParaRPr>
          </a:p>
          <a:p>
            <a:pPr>
              <a:buNone/>
            </a:pPr>
            <a:endParaRPr lang="tr-TR" sz="2670" dirty="0" smtClean="0">
              <a:effectLst>
                <a:outerShdw blurRad="50800" dist="50800" dir="5400000" algn="ctr" rotWithShape="0">
                  <a:srgbClr val="000000">
                    <a:alpha val="0"/>
                  </a:srgbClr>
                </a:outerShdw>
              </a:effectLst>
              <a:latin typeface="Arial" pitchFamily="34" charset="0"/>
            </a:endParaRPr>
          </a:p>
          <a:p>
            <a:pPr>
              <a:buNone/>
            </a:pPr>
            <a:r>
              <a:rPr lang="tr-TR" sz="2670" dirty="0" smtClean="0">
                <a:effectLst>
                  <a:outerShdw blurRad="50800" dist="50800" dir="5400000" algn="ctr" rotWithShape="0">
                    <a:srgbClr val="000000">
                      <a:alpha val="0"/>
                    </a:srgbClr>
                  </a:outerShdw>
                </a:effectLst>
                <a:latin typeface="Arial" pitchFamily="34" charset="0"/>
              </a:rPr>
              <a:t>                                                    Nazım Hikmet RAN</a:t>
            </a:r>
            <a:endParaRPr lang="en-US" sz="2670" dirty="0" smtClean="0">
              <a:effectLst>
                <a:outerShdw blurRad="50800" dist="50800" dir="5400000" algn="ctr" rotWithShape="0">
                  <a:srgbClr val="000000">
                    <a:alpha val="0"/>
                  </a:srgbClr>
                </a:outerShdw>
              </a:effectLst>
              <a:latin typeface="Arial" pitchFamily="34" charset="0"/>
            </a:endParaRPr>
          </a:p>
          <a:p>
            <a:endParaRPr lang="tr-TR" sz="2670" dirty="0">
              <a:latin typeface="Arial" pitchFamily="34" charset="0"/>
            </a:endParaRPr>
          </a:p>
        </p:txBody>
      </p:sp>
      <p:sp>
        <p:nvSpPr>
          <p:cNvPr id="3" name="Title 2"/>
          <p:cNvSpPr>
            <a:spLocks noGrp="1"/>
          </p:cNvSpPr>
          <p:nvPr>
            <p:ph type="title"/>
          </p:nvPr>
        </p:nvSpPr>
        <p:spPr>
          <a:xfrm flipV="1">
            <a:off x="395536" y="7029400"/>
            <a:ext cx="8363272" cy="504056"/>
          </a:xfrm>
        </p:spPr>
        <p:txBody>
          <a:bodyPr>
            <a:normAutofit fontScale="90000"/>
          </a:bodyPr>
          <a:lstStyle/>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azim-hikmet-in-eserleri-farsca-ya-cevriliyor-3098151_6201_300.jpg"/>
          <p:cNvPicPr>
            <a:picLocks noGrp="1" noChangeAspect="1"/>
          </p:cNvPicPr>
          <p:nvPr>
            <p:ph idx="1"/>
          </p:nvPr>
        </p:nvPicPr>
        <p:blipFill>
          <a:blip r:embed="rId2" cstate="print"/>
          <a:stretch>
            <a:fillRect/>
          </a:stretch>
        </p:blipFill>
        <p:spPr>
          <a:xfrm>
            <a:off x="4499992" y="0"/>
            <a:ext cx="4644008" cy="6858000"/>
          </a:xfrm>
        </p:spPr>
      </p:pic>
      <p:sp>
        <p:nvSpPr>
          <p:cNvPr id="3" name="Title 2"/>
          <p:cNvSpPr>
            <a:spLocks noGrp="1"/>
          </p:cNvSpPr>
          <p:nvPr>
            <p:ph type="title"/>
          </p:nvPr>
        </p:nvSpPr>
        <p:spPr>
          <a:xfrm>
            <a:off x="179512" y="0"/>
            <a:ext cx="4320480" cy="5733256"/>
          </a:xfrm>
        </p:spPr>
        <p:txBody>
          <a:bodyPr>
            <a:noAutofit/>
          </a:bodyPr>
          <a:lstStyle/>
          <a:p>
            <a:r>
              <a:rPr lang="tr-TR" sz="3200" dirty="0" err="1" smtClean="0"/>
              <a:t>Today</a:t>
            </a:r>
            <a:r>
              <a:rPr lang="tr-TR" sz="3200" dirty="0" smtClean="0"/>
              <a:t> Is </a:t>
            </a:r>
            <a:r>
              <a:rPr lang="tr-TR" sz="3200" dirty="0" err="1" smtClean="0"/>
              <a:t>Sunday</a:t>
            </a:r>
            <a:r>
              <a:rPr lang="tr-TR" sz="2800" dirty="0" smtClean="0"/>
              <a:t/>
            </a:r>
            <a:br>
              <a:rPr lang="tr-TR" sz="2800" dirty="0" smtClean="0"/>
            </a:br>
            <a:r>
              <a:rPr lang="tr-TR" sz="2800" dirty="0" smtClean="0"/>
              <a:t/>
            </a:r>
            <a:br>
              <a:rPr lang="tr-TR" sz="2800" dirty="0" smtClean="0"/>
            </a:br>
            <a:r>
              <a:rPr lang="en-US" sz="2800" dirty="0" smtClean="0"/>
              <a:t>T</a:t>
            </a:r>
            <a:r>
              <a:rPr lang="tr-TR" sz="2800" dirty="0" err="1" smtClean="0"/>
              <a:t>oday</a:t>
            </a:r>
            <a:r>
              <a:rPr lang="en-US" sz="2800" dirty="0" smtClean="0"/>
              <a:t> is Sunday. </a:t>
            </a:r>
            <a:br>
              <a:rPr lang="en-US" sz="2800" dirty="0" smtClean="0"/>
            </a:br>
            <a:r>
              <a:rPr lang="en-US" sz="2800" dirty="0" smtClean="0"/>
              <a:t>For the first time they took me out into the sun today. </a:t>
            </a:r>
            <a:br>
              <a:rPr lang="en-US" sz="2800" dirty="0" smtClean="0"/>
            </a:br>
            <a:r>
              <a:rPr lang="en-US" sz="2800" dirty="0" smtClean="0"/>
              <a:t>And for the first time in my life I was aghast </a:t>
            </a:r>
            <a:br>
              <a:rPr lang="en-US" sz="2800" dirty="0" smtClean="0"/>
            </a:br>
            <a:r>
              <a:rPr lang="en-US" sz="2800" dirty="0" smtClean="0"/>
              <a:t>that the sky is so far away </a:t>
            </a:r>
            <a:br>
              <a:rPr lang="en-US" sz="2800" dirty="0" smtClean="0"/>
            </a:br>
            <a:r>
              <a:rPr lang="en-US" sz="2800" dirty="0" smtClean="0"/>
              <a:t>and so blue </a:t>
            </a:r>
            <a:br>
              <a:rPr lang="en-US" sz="2800" dirty="0" smtClean="0"/>
            </a:br>
            <a:r>
              <a:rPr lang="en-US" sz="2800" dirty="0" smtClean="0"/>
              <a:t>and so vast </a:t>
            </a:r>
            <a:br>
              <a:rPr lang="en-US" sz="2800" dirty="0" smtClean="0"/>
            </a:br>
            <a:r>
              <a:rPr lang="en-US" sz="2800" dirty="0" smtClean="0"/>
              <a:t>I stood there without a motion.</a:t>
            </a:r>
            <a:endParaRPr lang="tr-TR" sz="28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4716016" cy="6453336"/>
          </a:xfrm>
        </p:spPr>
        <p:txBody>
          <a:bodyPr>
            <a:normAutofit/>
          </a:bodyPr>
          <a:lstStyle/>
          <a:p>
            <a:r>
              <a:rPr lang="en-US" sz="2610" dirty="0" smtClean="0"/>
              <a:t>Then I sat on the ground with respectful devotion </a:t>
            </a:r>
            <a:br>
              <a:rPr lang="en-US" sz="2610" dirty="0" smtClean="0"/>
            </a:br>
            <a:r>
              <a:rPr lang="en-US" sz="2610" dirty="0" smtClean="0"/>
              <a:t>leaning against the white wall. </a:t>
            </a:r>
            <a:br>
              <a:rPr lang="en-US" sz="2610" dirty="0" smtClean="0"/>
            </a:br>
            <a:r>
              <a:rPr lang="en-US" sz="2610" dirty="0" smtClean="0"/>
              <a:t>Who cares about the waves with which I yearn to roll </a:t>
            </a:r>
            <a:br>
              <a:rPr lang="en-US" sz="2610" dirty="0" smtClean="0"/>
            </a:br>
            <a:r>
              <a:rPr lang="en-US" sz="2610" dirty="0" smtClean="0"/>
              <a:t>Or about strife or freedom or my wife right now. </a:t>
            </a:r>
            <a:br>
              <a:rPr lang="en-US" sz="2610" dirty="0" smtClean="0"/>
            </a:br>
            <a:r>
              <a:rPr lang="en-US" sz="2610" dirty="0" smtClean="0"/>
              <a:t>The soil, the sun and me... </a:t>
            </a:r>
            <a:br>
              <a:rPr lang="en-US" sz="2610" dirty="0" smtClean="0"/>
            </a:br>
            <a:r>
              <a:rPr lang="en-US" sz="2610" dirty="0" smtClean="0"/>
              <a:t>I feel joyful and how. </a:t>
            </a:r>
            <a:r>
              <a:rPr lang="tr-TR" sz="2610" dirty="0" smtClean="0"/>
              <a:t/>
            </a:r>
            <a:br>
              <a:rPr lang="tr-TR" sz="2610" dirty="0" smtClean="0"/>
            </a:br>
            <a:r>
              <a:rPr lang="tr-TR" sz="2610" dirty="0" smtClean="0"/>
              <a:t/>
            </a:r>
            <a:br>
              <a:rPr lang="tr-TR" sz="2610" dirty="0" smtClean="0"/>
            </a:br>
            <a:r>
              <a:rPr lang="tr-TR" sz="2610" dirty="0" smtClean="0"/>
              <a:t>                          Nazım Hikmet RAN</a:t>
            </a:r>
            <a:r>
              <a:rPr lang="en-US" sz="2610" dirty="0" smtClean="0"/>
              <a:t/>
            </a:r>
            <a:br>
              <a:rPr lang="en-US" sz="2610" dirty="0" smtClean="0"/>
            </a:br>
            <a:r>
              <a:rPr lang="en-US" sz="2610" dirty="0" smtClean="0"/>
              <a:t/>
            </a:r>
            <a:br>
              <a:rPr lang="en-US" sz="2610" dirty="0" smtClean="0"/>
            </a:br>
            <a:r>
              <a:rPr lang="en-US" sz="2610" dirty="0" smtClean="0"/>
              <a:t/>
            </a:r>
            <a:br>
              <a:rPr lang="en-US" sz="2610" dirty="0" smtClean="0"/>
            </a:br>
            <a:endParaRPr lang="tr-TR" sz="2610" dirty="0"/>
          </a:p>
        </p:txBody>
      </p:sp>
      <p:pic>
        <p:nvPicPr>
          <p:cNvPr id="1026" name="Picture 2" descr="C:\Users\yıldızaygen\Desktop\fft64_mf1093062.jpg"/>
          <p:cNvPicPr>
            <a:picLocks noGrp="1" noChangeAspect="1" noChangeArrowheads="1"/>
          </p:cNvPicPr>
          <p:nvPr>
            <p:ph idx="1"/>
          </p:nvPr>
        </p:nvPicPr>
        <p:blipFill>
          <a:blip r:embed="rId2" cstate="print"/>
          <a:srcRect/>
          <a:stretch>
            <a:fillRect/>
          </a:stretch>
        </p:blipFill>
        <p:spPr bwMode="auto">
          <a:xfrm>
            <a:off x="4716016" y="0"/>
            <a:ext cx="4427984"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azimHikmetRan.jpg"/>
          <p:cNvPicPr>
            <a:picLocks noGrp="1" noChangeAspect="1"/>
          </p:cNvPicPr>
          <p:nvPr>
            <p:ph idx="1"/>
          </p:nvPr>
        </p:nvPicPr>
        <p:blipFill>
          <a:blip r:embed="rId3" cstate="print"/>
          <a:stretch>
            <a:fillRect/>
          </a:stretch>
        </p:blipFill>
        <p:spPr>
          <a:xfrm>
            <a:off x="0" y="0"/>
            <a:ext cx="5148064" cy="6858001"/>
          </a:xfrm>
        </p:spPr>
      </p:pic>
      <p:sp>
        <p:nvSpPr>
          <p:cNvPr id="3" name="Title 2"/>
          <p:cNvSpPr>
            <a:spLocks noGrp="1"/>
          </p:cNvSpPr>
          <p:nvPr>
            <p:ph type="title"/>
          </p:nvPr>
        </p:nvSpPr>
        <p:spPr>
          <a:xfrm>
            <a:off x="5148064" y="-531440"/>
            <a:ext cx="3995936" cy="6840760"/>
          </a:xfrm>
        </p:spPr>
        <p:txBody>
          <a:bodyPr>
            <a:normAutofit fontScale="90000"/>
          </a:bodyPr>
          <a:lstStyle/>
          <a:p>
            <a:r>
              <a:rPr lang="tr-TR" sz="2800" dirty="0" smtClean="0">
                <a:solidFill>
                  <a:srgbClr val="FF0000"/>
                </a:solidFill>
              </a:rPr>
              <a:t>Nâzım Hikmet </a:t>
            </a:r>
            <a:r>
              <a:rPr lang="tr-TR" sz="2800" dirty="0" err="1" smtClean="0">
                <a:solidFill>
                  <a:srgbClr val="FF0000"/>
                </a:solidFill>
              </a:rPr>
              <a:t>Ran</a:t>
            </a:r>
            <a:r>
              <a:rPr lang="tr-TR" sz="2800" dirty="0" smtClean="0">
                <a:solidFill>
                  <a:srgbClr val="FF0000"/>
                </a:solidFill>
              </a:rPr>
              <a:t> </a:t>
            </a:r>
            <a:br>
              <a:rPr lang="tr-TR" sz="2800" dirty="0" smtClean="0">
                <a:solidFill>
                  <a:srgbClr val="FF0000"/>
                </a:solidFill>
              </a:rPr>
            </a:br>
            <a:r>
              <a:rPr lang="tr-TR" sz="2800" dirty="0" smtClean="0">
                <a:solidFill>
                  <a:srgbClr val="FF0000"/>
                </a:solidFill>
              </a:rPr>
              <a:t/>
            </a:r>
            <a:br>
              <a:rPr lang="tr-TR" sz="2800" dirty="0" smtClean="0">
                <a:solidFill>
                  <a:srgbClr val="FF0000"/>
                </a:solidFill>
              </a:rPr>
            </a:br>
            <a:r>
              <a:rPr lang="tr-TR" sz="2800" dirty="0" smtClean="0">
                <a:solidFill>
                  <a:srgbClr val="FF0000"/>
                </a:solidFill>
              </a:rPr>
              <a:t/>
            </a:r>
            <a:br>
              <a:rPr lang="tr-TR" sz="2800" dirty="0" smtClean="0">
                <a:solidFill>
                  <a:srgbClr val="FF0000"/>
                </a:solidFill>
              </a:rPr>
            </a:br>
            <a:r>
              <a:rPr lang="tr-TR" sz="2800" dirty="0" smtClean="0">
                <a:solidFill>
                  <a:srgbClr val="FF0000"/>
                </a:solidFill>
              </a:rPr>
              <a:t/>
            </a:r>
            <a:br>
              <a:rPr lang="tr-TR" sz="2800" dirty="0" smtClean="0">
                <a:solidFill>
                  <a:srgbClr val="FF0000"/>
                </a:solidFill>
              </a:rPr>
            </a:br>
            <a:r>
              <a:rPr lang="tr-TR" sz="2800" dirty="0" smtClean="0">
                <a:solidFill>
                  <a:srgbClr val="FF0000"/>
                </a:solidFill>
              </a:rPr>
              <a:t/>
            </a:r>
            <a:br>
              <a:rPr lang="tr-TR" sz="2800" dirty="0" smtClean="0">
                <a:solidFill>
                  <a:srgbClr val="FF0000"/>
                </a:solidFill>
              </a:rPr>
            </a:br>
            <a:r>
              <a:rPr lang="tr-TR" sz="2800" dirty="0" smtClean="0">
                <a:solidFill>
                  <a:srgbClr val="FF0000"/>
                </a:solidFill>
              </a:rPr>
              <a:t/>
            </a:r>
            <a:br>
              <a:rPr lang="tr-TR" sz="2800" dirty="0" smtClean="0">
                <a:solidFill>
                  <a:srgbClr val="FF0000"/>
                </a:solidFill>
              </a:rPr>
            </a:br>
            <a:r>
              <a:rPr lang="tr-TR" sz="2800" dirty="0" smtClean="0">
                <a:solidFill>
                  <a:srgbClr val="FF0000"/>
                </a:solidFill>
              </a:rPr>
              <a:t/>
            </a:r>
            <a:br>
              <a:rPr lang="tr-TR" sz="2800" dirty="0" smtClean="0">
                <a:solidFill>
                  <a:srgbClr val="FF0000"/>
                </a:solidFill>
              </a:rPr>
            </a:br>
            <a:r>
              <a:rPr lang="tr-TR" sz="2800" dirty="0" smtClean="0">
                <a:solidFill>
                  <a:srgbClr val="FF0000"/>
                </a:solidFill>
              </a:rPr>
              <a:t/>
            </a:r>
            <a:br>
              <a:rPr lang="tr-TR" sz="2800" dirty="0" smtClean="0">
                <a:solidFill>
                  <a:srgbClr val="FF0000"/>
                </a:solidFill>
              </a:rPr>
            </a:br>
            <a:r>
              <a:rPr lang="tr-TR" sz="3100" b="1" i="1" dirty="0" smtClean="0">
                <a:solidFill>
                  <a:schemeClr val="bg1"/>
                </a:solidFill>
              </a:rPr>
              <a:t>Born : </a:t>
            </a:r>
            <a:r>
              <a:rPr lang="tr-TR" sz="3100" dirty="0" smtClean="0">
                <a:solidFill>
                  <a:schemeClr val="tx1"/>
                </a:solidFill>
              </a:rPr>
              <a:t>15 </a:t>
            </a:r>
            <a:r>
              <a:rPr lang="tr-TR" sz="3100" dirty="0" err="1" smtClean="0">
                <a:solidFill>
                  <a:schemeClr val="tx1"/>
                </a:solidFill>
              </a:rPr>
              <a:t>January</a:t>
            </a:r>
            <a:r>
              <a:rPr lang="tr-TR" sz="3100" dirty="0" smtClean="0">
                <a:solidFill>
                  <a:schemeClr val="tx1"/>
                </a:solidFill>
              </a:rPr>
              <a:t> 1902</a:t>
            </a:r>
            <a:br>
              <a:rPr lang="tr-TR" sz="3100" dirty="0" smtClean="0">
                <a:solidFill>
                  <a:schemeClr val="tx1"/>
                </a:solidFill>
              </a:rPr>
            </a:br>
            <a:r>
              <a:rPr lang="tr-TR" sz="3100" dirty="0" smtClean="0">
                <a:solidFill>
                  <a:schemeClr val="tx1"/>
                </a:solidFill>
              </a:rPr>
              <a:t> </a:t>
            </a:r>
            <a:r>
              <a:rPr lang="tr-TR" sz="3100" dirty="0" err="1" smtClean="0">
                <a:solidFill>
                  <a:schemeClr val="tx1"/>
                </a:solidFill>
              </a:rPr>
              <a:t>Salonica</a:t>
            </a:r>
            <a:r>
              <a:rPr lang="tr-TR" sz="3100" dirty="0" smtClean="0">
                <a:solidFill>
                  <a:schemeClr val="tx1"/>
                </a:solidFill>
              </a:rPr>
              <a:t>, </a:t>
            </a:r>
            <a:r>
              <a:rPr lang="tr-TR" sz="3100" dirty="0" err="1" smtClean="0">
                <a:solidFill>
                  <a:schemeClr val="tx1"/>
                </a:solidFill>
              </a:rPr>
              <a:t>Ottoman</a:t>
            </a:r>
            <a:r>
              <a:rPr lang="tr-TR" sz="3100" dirty="0" smtClean="0">
                <a:solidFill>
                  <a:schemeClr val="tx1"/>
                </a:solidFill>
              </a:rPr>
              <a:t>        Empire, </a:t>
            </a:r>
            <a:r>
              <a:rPr lang="tr-TR" sz="3100" dirty="0" err="1" smtClean="0">
                <a:solidFill>
                  <a:schemeClr val="tx1"/>
                </a:solidFill>
              </a:rPr>
              <a:t>today</a:t>
            </a:r>
            <a:r>
              <a:rPr lang="tr-TR" sz="3100" dirty="0" smtClean="0">
                <a:solidFill>
                  <a:schemeClr val="tx1"/>
                </a:solidFill>
              </a:rPr>
              <a:t>     </a:t>
            </a:r>
            <a:r>
              <a:rPr lang="tr-TR" sz="3100" dirty="0" err="1" smtClean="0">
                <a:solidFill>
                  <a:schemeClr val="tx1"/>
                </a:solidFill>
              </a:rPr>
              <a:t>Thessaloniki</a:t>
            </a:r>
            <a:r>
              <a:rPr lang="tr-TR" sz="3100" dirty="0" smtClean="0">
                <a:solidFill>
                  <a:schemeClr val="tx1"/>
                </a:solidFill>
              </a:rPr>
              <a:t>  </a:t>
            </a:r>
            <a:r>
              <a:rPr lang="tr-TR" sz="3100" dirty="0" err="1" smtClean="0">
                <a:solidFill>
                  <a:schemeClr val="tx1"/>
                </a:solidFill>
              </a:rPr>
              <a:t>Greece</a:t>
            </a:r>
            <a:r>
              <a:rPr lang="tr-TR" sz="3100" dirty="0" smtClean="0">
                <a:solidFill>
                  <a:schemeClr val="tx1"/>
                </a:solidFill>
              </a:rPr>
              <a:t> </a:t>
            </a:r>
            <a:r>
              <a:rPr lang="tr-TR" sz="3100" dirty="0" smtClean="0">
                <a:solidFill>
                  <a:srgbClr val="FFC000"/>
                </a:solidFill>
              </a:rPr>
              <a:t/>
            </a:r>
            <a:br>
              <a:rPr lang="tr-TR" sz="3100" dirty="0" smtClean="0">
                <a:solidFill>
                  <a:srgbClr val="FFC000"/>
                </a:solidFill>
              </a:rPr>
            </a:br>
            <a:r>
              <a:rPr lang="tr-TR" sz="3200" b="1" i="1" dirty="0" smtClean="0">
                <a:solidFill>
                  <a:schemeClr val="bg1"/>
                </a:solidFill>
              </a:rPr>
              <a:t>Died :</a:t>
            </a:r>
            <a:r>
              <a:rPr lang="tr-TR" sz="3100" b="1" i="1" dirty="0" smtClean="0">
                <a:solidFill>
                  <a:schemeClr val="bg1"/>
                </a:solidFill>
              </a:rPr>
              <a:t>  </a:t>
            </a:r>
            <a:r>
              <a:rPr lang="tr-TR" sz="3100" dirty="0" smtClean="0">
                <a:solidFill>
                  <a:schemeClr val="tx1"/>
                </a:solidFill>
              </a:rPr>
              <a:t>3 </a:t>
            </a:r>
            <a:r>
              <a:rPr lang="tr-TR" sz="3100" dirty="0" err="1" smtClean="0">
                <a:solidFill>
                  <a:schemeClr val="tx1"/>
                </a:solidFill>
              </a:rPr>
              <a:t>June</a:t>
            </a:r>
            <a:r>
              <a:rPr lang="tr-TR" sz="3100" dirty="0" smtClean="0">
                <a:solidFill>
                  <a:schemeClr val="tx1"/>
                </a:solidFill>
              </a:rPr>
              <a:t> 1963 (</a:t>
            </a:r>
            <a:r>
              <a:rPr lang="tr-TR" sz="3100" dirty="0" err="1" smtClean="0">
                <a:solidFill>
                  <a:schemeClr val="tx1"/>
                </a:solidFill>
              </a:rPr>
              <a:t>age</a:t>
            </a:r>
            <a:r>
              <a:rPr lang="tr-TR" sz="3100" dirty="0" smtClean="0">
                <a:solidFill>
                  <a:schemeClr val="tx1"/>
                </a:solidFill>
              </a:rPr>
              <a:t> 61)</a:t>
            </a:r>
            <a:br>
              <a:rPr lang="tr-TR" sz="3100" dirty="0" smtClean="0">
                <a:solidFill>
                  <a:schemeClr val="tx1"/>
                </a:solidFill>
              </a:rPr>
            </a:br>
            <a:r>
              <a:rPr lang="tr-TR" sz="3100" dirty="0" err="1" smtClean="0">
                <a:solidFill>
                  <a:schemeClr val="tx1"/>
                </a:solidFill>
              </a:rPr>
              <a:t>Moscow</a:t>
            </a:r>
            <a:r>
              <a:rPr lang="tr-TR" sz="3100" dirty="0" smtClean="0">
                <a:solidFill>
                  <a:schemeClr val="tx1"/>
                </a:solidFill>
              </a:rPr>
              <a:t>  Russia </a:t>
            </a:r>
            <a:r>
              <a:rPr lang="tr-TR" sz="3100" dirty="0" err="1" smtClean="0">
                <a:solidFill>
                  <a:schemeClr val="tx1"/>
                </a:solidFill>
              </a:rPr>
              <a:t>Soviet</a:t>
            </a:r>
            <a:r>
              <a:rPr lang="tr-TR" sz="3100" dirty="0" smtClean="0">
                <a:solidFill>
                  <a:schemeClr val="tx1"/>
                </a:solidFill>
              </a:rPr>
              <a:t> </a:t>
            </a:r>
            <a:r>
              <a:rPr lang="tr-TR" sz="3100" dirty="0" err="1" smtClean="0">
                <a:solidFill>
                  <a:schemeClr val="tx1"/>
                </a:solidFill>
              </a:rPr>
              <a:t>Federative</a:t>
            </a:r>
            <a:r>
              <a:rPr lang="tr-TR" sz="3100" dirty="0" smtClean="0">
                <a:solidFill>
                  <a:schemeClr val="tx1"/>
                </a:solidFill>
              </a:rPr>
              <a:t> </a:t>
            </a:r>
            <a:r>
              <a:rPr lang="tr-TR" sz="3100" dirty="0" err="1" smtClean="0">
                <a:solidFill>
                  <a:schemeClr val="tx1"/>
                </a:solidFill>
              </a:rPr>
              <a:t>Socialist</a:t>
            </a:r>
            <a:r>
              <a:rPr lang="tr-TR" sz="3100" dirty="0" smtClean="0">
                <a:solidFill>
                  <a:schemeClr val="tx1"/>
                </a:solidFill>
              </a:rPr>
              <a:t> </a:t>
            </a:r>
            <a:br>
              <a:rPr lang="tr-TR" sz="3100" dirty="0" smtClean="0">
                <a:solidFill>
                  <a:schemeClr val="tx1"/>
                </a:solidFill>
              </a:rPr>
            </a:br>
            <a:r>
              <a:rPr lang="tr-TR" sz="3100" dirty="0" err="1" smtClean="0">
                <a:solidFill>
                  <a:schemeClr val="tx1"/>
                </a:solidFill>
              </a:rPr>
              <a:t>Soviet</a:t>
            </a:r>
            <a:r>
              <a:rPr lang="tr-TR" sz="3100" dirty="0" smtClean="0">
                <a:solidFill>
                  <a:schemeClr val="tx1"/>
                </a:solidFill>
                <a:hlinkClick r:id="rId4" action="ppaction://hlinkfile" tooltip="Russian Soviet Federative Socialist Republic"/>
              </a:rPr>
              <a:t> </a:t>
            </a:r>
            <a:r>
              <a:rPr lang="tr-TR" sz="3100" dirty="0" err="1" smtClean="0">
                <a:solidFill>
                  <a:schemeClr val="tx1"/>
                </a:solidFill>
              </a:rPr>
              <a:t>Union</a:t>
            </a:r>
            <a:r>
              <a:rPr lang="tr-TR" sz="3100" dirty="0" smtClean="0">
                <a:solidFill>
                  <a:srgbClr val="FFC000"/>
                </a:solidFill>
              </a:rPr>
              <a:t/>
            </a:r>
            <a:br>
              <a:rPr lang="tr-TR" sz="3100" dirty="0" smtClean="0">
                <a:solidFill>
                  <a:srgbClr val="FFC000"/>
                </a:solidFill>
              </a:rPr>
            </a:br>
            <a:r>
              <a:rPr lang="tr-TR" sz="3100" b="1" i="1" dirty="0" err="1" smtClean="0">
                <a:solidFill>
                  <a:schemeClr val="bg1"/>
                </a:solidFill>
              </a:rPr>
              <a:t>Nationality</a:t>
            </a:r>
            <a:r>
              <a:rPr lang="tr-TR" sz="3100" b="1" i="1" dirty="0" smtClean="0">
                <a:solidFill>
                  <a:schemeClr val="bg1"/>
                </a:solidFill>
              </a:rPr>
              <a:t> : </a:t>
            </a:r>
            <a:r>
              <a:rPr lang="tr-TR" sz="3100" dirty="0" err="1" smtClean="0">
                <a:solidFill>
                  <a:schemeClr val="tx1"/>
                </a:solidFill>
              </a:rPr>
              <a:t>Turkish</a:t>
            </a:r>
            <a:r>
              <a:rPr lang="tr-TR" sz="3100" dirty="0" smtClean="0">
                <a:solidFill>
                  <a:srgbClr val="FFC000"/>
                </a:solidFill>
              </a:rPr>
              <a:t/>
            </a:r>
            <a:br>
              <a:rPr lang="tr-TR" sz="3100" dirty="0" smtClean="0">
                <a:solidFill>
                  <a:srgbClr val="FFC000"/>
                </a:solidFill>
              </a:rPr>
            </a:br>
            <a:r>
              <a:rPr lang="tr-TR" sz="3100" b="1" i="1" dirty="0" err="1" smtClean="0">
                <a:solidFill>
                  <a:schemeClr val="bg1"/>
                </a:solidFill>
              </a:rPr>
              <a:t>Ethnicity</a:t>
            </a:r>
            <a:r>
              <a:rPr lang="tr-TR" sz="3100" b="1" i="1" dirty="0" smtClean="0">
                <a:solidFill>
                  <a:schemeClr val="bg1"/>
                </a:solidFill>
              </a:rPr>
              <a:t> :  </a:t>
            </a:r>
            <a:r>
              <a:rPr lang="tr-TR" sz="3100" dirty="0" err="1" smtClean="0">
                <a:solidFill>
                  <a:schemeClr val="tx1"/>
                </a:solidFill>
              </a:rPr>
              <a:t>Turkish</a:t>
            </a:r>
            <a:r>
              <a:rPr lang="tr-TR" sz="3100" dirty="0" smtClean="0">
                <a:solidFill>
                  <a:srgbClr val="FFC000"/>
                </a:solidFill>
              </a:rPr>
              <a:t/>
            </a:r>
            <a:br>
              <a:rPr lang="tr-TR" sz="3100" dirty="0" smtClean="0">
                <a:solidFill>
                  <a:srgbClr val="FFC000"/>
                </a:solidFill>
              </a:rPr>
            </a:br>
            <a:r>
              <a:rPr lang="tr-TR" sz="3100" b="1" i="1" dirty="0" err="1" smtClean="0">
                <a:solidFill>
                  <a:schemeClr val="bg1"/>
                </a:solidFill>
              </a:rPr>
              <a:t>Occupation</a:t>
            </a:r>
            <a:r>
              <a:rPr lang="tr-TR" sz="3100" b="1" i="1" dirty="0" smtClean="0">
                <a:solidFill>
                  <a:schemeClr val="bg1"/>
                </a:solidFill>
              </a:rPr>
              <a:t>:  </a:t>
            </a:r>
            <a:r>
              <a:rPr lang="tr-TR" sz="3100" dirty="0" err="1" smtClean="0">
                <a:solidFill>
                  <a:schemeClr val="tx1"/>
                </a:solidFill>
              </a:rPr>
              <a:t>poet</a:t>
            </a:r>
            <a:r>
              <a:rPr lang="tr-TR" sz="3100" dirty="0" smtClean="0">
                <a:solidFill>
                  <a:schemeClr val="tx1"/>
                </a:solidFill>
              </a:rPr>
              <a:t>, </a:t>
            </a:r>
            <a:r>
              <a:rPr lang="tr-TR" sz="3100" dirty="0" err="1" smtClean="0">
                <a:solidFill>
                  <a:schemeClr val="tx1"/>
                </a:solidFill>
              </a:rPr>
              <a:t>playwright</a:t>
            </a:r>
            <a:r>
              <a:rPr lang="tr-TR" sz="3100" dirty="0" smtClean="0">
                <a:solidFill>
                  <a:schemeClr val="tx1"/>
                </a:solidFill>
              </a:rPr>
              <a:t>, </a:t>
            </a:r>
            <a:r>
              <a:rPr lang="tr-TR" sz="3100" dirty="0" err="1" smtClean="0">
                <a:solidFill>
                  <a:schemeClr val="tx1"/>
                </a:solidFill>
              </a:rPr>
              <a:t>novelist</a:t>
            </a:r>
            <a:r>
              <a:rPr lang="tr-TR" sz="3100" dirty="0" smtClean="0">
                <a:solidFill>
                  <a:schemeClr val="tx1"/>
                </a:solidFill>
              </a:rPr>
              <a:t>, </a:t>
            </a:r>
            <a:r>
              <a:rPr lang="tr-TR" sz="3100" dirty="0" err="1" smtClean="0">
                <a:solidFill>
                  <a:schemeClr val="tx1"/>
                </a:solidFill>
              </a:rPr>
              <a:t>memoirist</a:t>
            </a:r>
            <a:r>
              <a:rPr lang="tr-TR" sz="3100" dirty="0" smtClean="0">
                <a:solidFill>
                  <a:schemeClr val="tx1"/>
                </a:solidFill>
              </a:rPr>
              <a:t> </a:t>
            </a:r>
            <a:r>
              <a:rPr lang="tr-TR" sz="3100" dirty="0" smtClean="0">
                <a:solidFill>
                  <a:srgbClr val="FFC000"/>
                </a:solidFill>
              </a:rPr>
              <a:t/>
            </a:r>
            <a:br>
              <a:rPr lang="tr-TR" sz="3100" dirty="0" smtClean="0">
                <a:solidFill>
                  <a:srgbClr val="FFC000"/>
                </a:solidFill>
              </a:rPr>
            </a:br>
            <a:endParaRPr lang="tr-TR" sz="3100" dirty="0">
              <a:solidFill>
                <a:srgbClr val="FFC000"/>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fikiriscisi_134626145619.jpg"/>
          <p:cNvPicPr>
            <a:picLocks noGrp="1" noChangeAspect="1"/>
          </p:cNvPicPr>
          <p:nvPr>
            <p:ph idx="1"/>
          </p:nvPr>
        </p:nvPicPr>
        <p:blipFill>
          <a:blip r:embed="rId2" cstate="print"/>
          <a:stretch>
            <a:fillRect/>
          </a:stretch>
        </p:blipFill>
        <p:spPr>
          <a:xfrm>
            <a:off x="4788024" y="0"/>
            <a:ext cx="4355976" cy="6858000"/>
          </a:xfrm>
        </p:spPr>
      </p:pic>
      <p:sp>
        <p:nvSpPr>
          <p:cNvPr id="3" name="Title 2"/>
          <p:cNvSpPr>
            <a:spLocks noGrp="1"/>
          </p:cNvSpPr>
          <p:nvPr>
            <p:ph type="title"/>
          </p:nvPr>
        </p:nvSpPr>
        <p:spPr>
          <a:xfrm>
            <a:off x="179512" y="0"/>
            <a:ext cx="4680520" cy="6741368"/>
          </a:xfrm>
        </p:spPr>
        <p:txBody>
          <a:bodyPr>
            <a:noAutofit/>
          </a:bodyPr>
          <a:lstStyle/>
          <a:p>
            <a:r>
              <a:rPr lang="en-US" sz="2400" b="1" dirty="0" smtClean="0">
                <a:solidFill>
                  <a:schemeClr val="tx1"/>
                </a:solidFill>
              </a:rPr>
              <a:t>THE JAPANESE FISHERMAN </a:t>
            </a:r>
            <a:r>
              <a:rPr lang="tr-TR" sz="2400" dirty="0" smtClean="0">
                <a:solidFill>
                  <a:schemeClr val="tx1"/>
                </a:solidFill>
              </a:rPr>
              <a:t/>
            </a:r>
            <a:br>
              <a:rPr lang="tr-TR" sz="2400" dirty="0" smtClean="0">
                <a:solidFill>
                  <a:schemeClr val="tx1"/>
                </a:solidFill>
              </a:rPr>
            </a:br>
            <a:r>
              <a:rPr lang="en-US" sz="2400" i="1" dirty="0" smtClean="0">
                <a:solidFill>
                  <a:schemeClr val="tx1"/>
                </a:solidFill>
              </a:rPr>
              <a:t>A young Japanese fisherman was killed by a cloud at sea. I heard this song from his friends, one lurid yellow evening on the Pacific.</a:t>
            </a:r>
            <a:r>
              <a:rPr lang="en-US" sz="2400" dirty="0" smtClean="0">
                <a:solidFill>
                  <a:schemeClr val="tx1"/>
                </a:solidFill>
              </a:rPr>
              <a:t> </a:t>
            </a:r>
            <a:r>
              <a:rPr lang="tr-TR" sz="2400" dirty="0" smtClean="0">
                <a:solidFill>
                  <a:schemeClr val="tx1"/>
                </a:solidFill>
              </a:rPr>
              <a:t/>
            </a:r>
            <a:br>
              <a:rPr lang="tr-TR" sz="2400" dirty="0" smtClean="0">
                <a:solidFill>
                  <a:schemeClr val="tx1"/>
                </a:solidFill>
              </a:rPr>
            </a:br>
            <a:r>
              <a:rPr lang="tr-TR" sz="2400" dirty="0" smtClean="0">
                <a:solidFill>
                  <a:schemeClr val="tx1"/>
                </a:solidFill>
              </a:rPr>
              <a:t/>
            </a:r>
            <a:br>
              <a:rPr lang="tr-TR" sz="2400" dirty="0" smtClean="0">
                <a:solidFill>
                  <a:schemeClr val="tx1"/>
                </a:solidFill>
              </a:rPr>
            </a:br>
            <a:r>
              <a:rPr lang="en-US" sz="2400" dirty="0" smtClean="0">
                <a:solidFill>
                  <a:schemeClr val="tx1"/>
                </a:solidFill>
              </a:rPr>
              <a:t>Those who eat the fish we caught, die. </a:t>
            </a:r>
            <a:r>
              <a:rPr lang="tr-TR" sz="2400" dirty="0" smtClean="0">
                <a:solidFill>
                  <a:schemeClr val="tx1"/>
                </a:solidFill>
              </a:rPr>
              <a:t/>
            </a:r>
            <a:br>
              <a:rPr lang="tr-TR" sz="2400" dirty="0" smtClean="0">
                <a:solidFill>
                  <a:schemeClr val="tx1"/>
                </a:solidFill>
              </a:rPr>
            </a:br>
            <a:r>
              <a:rPr lang="en-US" sz="2400" dirty="0" smtClean="0">
                <a:solidFill>
                  <a:schemeClr val="tx1"/>
                </a:solidFill>
              </a:rPr>
              <a:t>Those who touch our hands, die,</a:t>
            </a:r>
            <a:r>
              <a:rPr lang="tr-TR" sz="2400" dirty="0" smtClean="0">
                <a:solidFill>
                  <a:schemeClr val="tx1"/>
                </a:solidFill>
              </a:rPr>
              <a:t/>
            </a:r>
            <a:br>
              <a:rPr lang="tr-TR" sz="2400" dirty="0" smtClean="0">
                <a:solidFill>
                  <a:schemeClr val="tx1"/>
                </a:solidFill>
              </a:rPr>
            </a:br>
            <a:r>
              <a:rPr lang="en-US" sz="2400" dirty="0" smtClean="0">
                <a:solidFill>
                  <a:schemeClr val="tx1"/>
                </a:solidFill>
              </a:rPr>
              <a:t> This ship is a black coffin,</a:t>
            </a:r>
            <a:r>
              <a:rPr lang="tr-TR" sz="2400" dirty="0" smtClean="0">
                <a:solidFill>
                  <a:schemeClr val="tx1"/>
                </a:solidFill>
              </a:rPr>
              <a:t/>
            </a:r>
            <a:br>
              <a:rPr lang="tr-TR" sz="2400" dirty="0" smtClean="0">
                <a:solidFill>
                  <a:schemeClr val="tx1"/>
                </a:solidFill>
              </a:rPr>
            </a:br>
            <a:r>
              <a:rPr lang="en-US" sz="2400" dirty="0" smtClean="0">
                <a:solidFill>
                  <a:schemeClr val="tx1"/>
                </a:solidFill>
              </a:rPr>
              <a:t> you'll die if you come up the gangplank.</a:t>
            </a:r>
            <a:r>
              <a:rPr lang="tr-TR" sz="2400" dirty="0" smtClean="0">
                <a:solidFill>
                  <a:schemeClr val="tx1"/>
                </a:solidFill>
              </a:rPr>
              <a:t/>
            </a:r>
            <a:br>
              <a:rPr lang="tr-TR" sz="2400" dirty="0" smtClean="0">
                <a:solidFill>
                  <a:schemeClr val="tx1"/>
                </a:solidFill>
              </a:rPr>
            </a:br>
            <a:r>
              <a:rPr lang="tr-TR" sz="2400" dirty="0" smtClean="0">
                <a:solidFill>
                  <a:schemeClr val="tx1"/>
                </a:solidFill>
              </a:rPr>
              <a:t/>
            </a:r>
            <a:br>
              <a:rPr lang="tr-TR" sz="2400" dirty="0" smtClean="0">
                <a:solidFill>
                  <a:schemeClr val="tx1"/>
                </a:solidFill>
              </a:rPr>
            </a:br>
            <a:r>
              <a:rPr lang="en-US" sz="2400" dirty="0" smtClean="0">
                <a:solidFill>
                  <a:schemeClr val="tx1"/>
                </a:solidFill>
              </a:rPr>
              <a:t> Those who eat the fish we caught, die,</a:t>
            </a:r>
            <a:r>
              <a:rPr lang="tr-TR" sz="2400" dirty="0" smtClean="0">
                <a:solidFill>
                  <a:schemeClr val="tx1"/>
                </a:solidFill>
              </a:rPr>
              <a:t/>
            </a:r>
            <a:br>
              <a:rPr lang="tr-TR" sz="2400" dirty="0" smtClean="0">
                <a:solidFill>
                  <a:schemeClr val="tx1"/>
                </a:solidFill>
              </a:rPr>
            </a:br>
            <a:r>
              <a:rPr lang="en-US" sz="2400" dirty="0" smtClean="0">
                <a:solidFill>
                  <a:schemeClr val="tx1"/>
                </a:solidFill>
              </a:rPr>
              <a:t> not straight away, but slowly, </a:t>
            </a:r>
            <a:r>
              <a:rPr lang="tr-TR" sz="2400" dirty="0" smtClean="0">
                <a:solidFill>
                  <a:schemeClr val="tx1"/>
                </a:solidFill>
              </a:rPr>
              <a:t/>
            </a:r>
            <a:br>
              <a:rPr lang="tr-TR" sz="2400" dirty="0" smtClean="0">
                <a:solidFill>
                  <a:schemeClr val="tx1"/>
                </a:solidFill>
              </a:rPr>
            </a:br>
            <a:r>
              <a:rPr lang="en-US" sz="2400" dirty="0" smtClean="0">
                <a:solidFill>
                  <a:schemeClr val="tx1"/>
                </a:solidFill>
              </a:rPr>
              <a:t>slowly their flesh rots, falls off. </a:t>
            </a:r>
            <a:r>
              <a:rPr lang="tr-TR" sz="2400" dirty="0" smtClean="0">
                <a:solidFill>
                  <a:schemeClr val="tx1"/>
                </a:solidFill>
              </a:rPr>
              <a:t/>
            </a:r>
            <a:br>
              <a:rPr lang="tr-TR" sz="2400" dirty="0" smtClean="0">
                <a:solidFill>
                  <a:schemeClr val="tx1"/>
                </a:solidFill>
              </a:rPr>
            </a:br>
            <a:r>
              <a:rPr lang="en-US" sz="2400" dirty="0" smtClean="0">
                <a:solidFill>
                  <a:schemeClr val="tx1"/>
                </a:solidFill>
              </a:rPr>
              <a:t>Those who eat the fish we caught, die. </a:t>
            </a:r>
            <a:endParaRPr lang="tr-TR" sz="24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nazim_hikmet_info__41_.jpg"/>
          <p:cNvPicPr>
            <a:picLocks noGrp="1" noChangeAspect="1"/>
          </p:cNvPicPr>
          <p:nvPr>
            <p:ph idx="1"/>
          </p:nvPr>
        </p:nvPicPr>
        <p:blipFill>
          <a:blip r:embed="rId2" cstate="print"/>
          <a:stretch>
            <a:fillRect/>
          </a:stretch>
        </p:blipFill>
        <p:spPr>
          <a:xfrm>
            <a:off x="4644008" y="0"/>
            <a:ext cx="4499993" cy="6858000"/>
          </a:xfrm>
        </p:spPr>
      </p:pic>
      <p:sp>
        <p:nvSpPr>
          <p:cNvPr id="3" name="Title 2"/>
          <p:cNvSpPr>
            <a:spLocks noGrp="1"/>
          </p:cNvSpPr>
          <p:nvPr>
            <p:ph type="title"/>
          </p:nvPr>
        </p:nvSpPr>
        <p:spPr>
          <a:xfrm>
            <a:off x="0" y="188640"/>
            <a:ext cx="5580112" cy="6480720"/>
          </a:xfrm>
        </p:spPr>
        <p:txBody>
          <a:bodyPr>
            <a:normAutofit/>
          </a:bodyPr>
          <a:lstStyle/>
          <a:p>
            <a:r>
              <a:rPr lang="en-US" sz="2800" dirty="0" smtClean="0">
                <a:solidFill>
                  <a:schemeClr val="tx1"/>
                </a:solidFill>
              </a:rPr>
              <a:t>Those who touch our hands, die. </a:t>
            </a:r>
            <a:r>
              <a:rPr lang="tr-TR" sz="2800" dirty="0" smtClean="0">
                <a:solidFill>
                  <a:schemeClr val="tx1"/>
                </a:solidFill>
              </a:rPr>
              <a:t/>
            </a:r>
            <a:br>
              <a:rPr lang="tr-TR" sz="2800" dirty="0" smtClean="0">
                <a:solidFill>
                  <a:schemeClr val="tx1"/>
                </a:solidFill>
              </a:rPr>
            </a:br>
            <a:r>
              <a:rPr lang="en-US" sz="2800" dirty="0" smtClean="0">
                <a:solidFill>
                  <a:schemeClr val="tx1"/>
                </a:solidFill>
              </a:rPr>
              <a:t>Our loyal, hardworking hands </a:t>
            </a:r>
            <a:r>
              <a:rPr lang="tr-TR" sz="2800" dirty="0" smtClean="0">
                <a:solidFill>
                  <a:schemeClr val="tx1"/>
                </a:solidFill>
              </a:rPr>
              <a:t/>
            </a:r>
            <a:br>
              <a:rPr lang="tr-TR" sz="2800" dirty="0" smtClean="0">
                <a:solidFill>
                  <a:schemeClr val="tx1"/>
                </a:solidFill>
              </a:rPr>
            </a:br>
            <a:r>
              <a:rPr lang="en-US" sz="2800" dirty="0" smtClean="0">
                <a:solidFill>
                  <a:schemeClr val="tx1"/>
                </a:solidFill>
              </a:rPr>
              <a:t>washed by salt and sun.</a:t>
            </a:r>
            <a:r>
              <a:rPr lang="tr-TR" sz="2800" dirty="0" smtClean="0">
                <a:solidFill>
                  <a:schemeClr val="tx1"/>
                </a:solidFill>
              </a:rPr>
              <a:t/>
            </a:r>
            <a:br>
              <a:rPr lang="tr-TR" sz="2800" dirty="0" smtClean="0">
                <a:solidFill>
                  <a:schemeClr val="tx1"/>
                </a:solidFill>
              </a:rPr>
            </a:br>
            <a:r>
              <a:rPr lang="en-US" sz="2800" dirty="0" smtClean="0">
                <a:solidFill>
                  <a:schemeClr val="tx1"/>
                </a:solidFill>
              </a:rPr>
              <a:t>Those who touch our hands, die,</a:t>
            </a:r>
            <a:r>
              <a:rPr lang="tr-TR" sz="2800" dirty="0" smtClean="0">
                <a:solidFill>
                  <a:schemeClr val="tx1"/>
                </a:solidFill>
              </a:rPr>
              <a:t/>
            </a:r>
            <a:br>
              <a:rPr lang="tr-TR" sz="2800" dirty="0" smtClean="0">
                <a:solidFill>
                  <a:schemeClr val="tx1"/>
                </a:solidFill>
              </a:rPr>
            </a:br>
            <a:r>
              <a:rPr lang="en-US" sz="2800" dirty="0" smtClean="0">
                <a:solidFill>
                  <a:schemeClr val="tx1"/>
                </a:solidFill>
              </a:rPr>
              <a:t> not straight away, but slowly, </a:t>
            </a:r>
            <a:r>
              <a:rPr lang="tr-TR" sz="2800" dirty="0" smtClean="0">
                <a:solidFill>
                  <a:schemeClr val="tx1"/>
                </a:solidFill>
              </a:rPr>
              <a:t/>
            </a:r>
            <a:br>
              <a:rPr lang="tr-TR" sz="2800" dirty="0" smtClean="0">
                <a:solidFill>
                  <a:schemeClr val="tx1"/>
                </a:solidFill>
              </a:rPr>
            </a:br>
            <a:r>
              <a:rPr lang="tr-TR" sz="2800" dirty="0" smtClean="0">
                <a:solidFill>
                  <a:schemeClr val="tx1"/>
                </a:solidFill>
              </a:rPr>
              <a:t> </a:t>
            </a:r>
            <a:r>
              <a:rPr lang="en-US" sz="2800" dirty="0" smtClean="0">
                <a:solidFill>
                  <a:schemeClr val="tx1"/>
                </a:solidFill>
              </a:rPr>
              <a:t>slowly their flesh rots, falls off. </a:t>
            </a:r>
            <a:r>
              <a:rPr lang="tr-TR" sz="2800" dirty="0" smtClean="0">
                <a:solidFill>
                  <a:schemeClr val="tx1"/>
                </a:solidFill>
              </a:rPr>
              <a:t/>
            </a:r>
            <a:br>
              <a:rPr lang="tr-TR" sz="2800" dirty="0" smtClean="0">
                <a:solidFill>
                  <a:schemeClr val="tx1"/>
                </a:solidFill>
              </a:rPr>
            </a:br>
            <a:r>
              <a:rPr lang="en-US" sz="2800" dirty="0" smtClean="0">
                <a:solidFill>
                  <a:schemeClr val="tx1"/>
                </a:solidFill>
              </a:rPr>
              <a:t>Those who touch our hands, die</a:t>
            </a:r>
            <a:r>
              <a:rPr lang="tr-TR" sz="2800" dirty="0" smtClean="0">
                <a:solidFill>
                  <a:schemeClr val="tx1"/>
                </a:solidFill>
              </a:rPr>
              <a:t>.</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en-US" sz="2800" dirty="0" smtClean="0">
                <a:solidFill>
                  <a:schemeClr val="tx1"/>
                </a:solidFill>
              </a:rPr>
              <a:t> Almond Eyes, forget me. </a:t>
            </a:r>
            <a:r>
              <a:rPr lang="tr-TR" sz="2800" dirty="0" smtClean="0">
                <a:solidFill>
                  <a:schemeClr val="tx1"/>
                </a:solidFill>
              </a:rPr>
              <a:t/>
            </a:r>
            <a:br>
              <a:rPr lang="tr-TR" sz="2800" dirty="0" smtClean="0">
                <a:solidFill>
                  <a:schemeClr val="tx1"/>
                </a:solidFill>
              </a:rPr>
            </a:br>
            <a:r>
              <a:rPr lang="tr-TR" sz="2800" dirty="0" smtClean="0">
                <a:solidFill>
                  <a:schemeClr val="tx1"/>
                </a:solidFill>
              </a:rPr>
              <a:t> </a:t>
            </a:r>
            <a:r>
              <a:rPr lang="en-US" sz="2800" dirty="0" smtClean="0">
                <a:solidFill>
                  <a:schemeClr val="tx1"/>
                </a:solidFill>
              </a:rPr>
              <a:t>This ship is a black coffin,</a:t>
            </a:r>
            <a:r>
              <a:rPr lang="tr-TR" sz="2800" dirty="0" smtClean="0">
                <a:solidFill>
                  <a:schemeClr val="tx1"/>
                </a:solidFill>
              </a:rPr>
              <a:t/>
            </a:r>
            <a:br>
              <a:rPr lang="tr-TR" sz="2800" dirty="0" smtClean="0">
                <a:solidFill>
                  <a:schemeClr val="tx1"/>
                </a:solidFill>
              </a:rPr>
            </a:br>
            <a:r>
              <a:rPr lang="en-US" sz="2800" dirty="0" smtClean="0">
                <a:solidFill>
                  <a:schemeClr val="tx1"/>
                </a:solidFill>
              </a:rPr>
              <a:t> you'll die if you come up the gangplank.</a:t>
            </a:r>
            <a:r>
              <a:rPr lang="tr-TR" sz="2800" dirty="0" smtClean="0">
                <a:solidFill>
                  <a:schemeClr val="tx1"/>
                </a:solidFill>
              </a:rPr>
              <a:t/>
            </a:r>
            <a:br>
              <a:rPr lang="tr-TR" sz="2800" dirty="0" smtClean="0">
                <a:solidFill>
                  <a:schemeClr val="tx1"/>
                </a:solidFill>
              </a:rPr>
            </a:br>
            <a:r>
              <a:rPr lang="en-US" sz="2800" dirty="0" smtClean="0">
                <a:solidFill>
                  <a:schemeClr val="tx1"/>
                </a:solidFill>
              </a:rPr>
              <a:t> The cloud has passed over us. </a:t>
            </a:r>
            <a:r>
              <a:rPr lang="tr-TR" sz="1970" dirty="0" smtClean="0">
                <a:solidFill>
                  <a:schemeClr val="tx1"/>
                </a:solidFill>
              </a:rPr>
              <a:t/>
            </a:r>
            <a:br>
              <a:rPr lang="tr-TR" sz="1970" dirty="0" smtClean="0">
                <a:solidFill>
                  <a:schemeClr val="tx1"/>
                </a:solidFill>
              </a:rPr>
            </a:br>
            <a:r>
              <a:rPr lang="tr-TR" sz="1970" dirty="0" smtClean="0">
                <a:solidFill>
                  <a:schemeClr val="tx1"/>
                </a:solidFill>
              </a:rPr>
              <a:t/>
            </a:r>
            <a:br>
              <a:rPr lang="tr-TR" sz="1970" dirty="0" smtClean="0">
                <a:solidFill>
                  <a:schemeClr val="tx1"/>
                </a:solidFill>
              </a:rPr>
            </a:br>
            <a:endParaRPr lang="tr-TR" sz="197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azim-hikmet5.jpg"/>
          <p:cNvPicPr>
            <a:picLocks noGrp="1" noChangeAspect="1"/>
          </p:cNvPicPr>
          <p:nvPr>
            <p:ph idx="1"/>
          </p:nvPr>
        </p:nvPicPr>
        <p:blipFill>
          <a:blip r:embed="rId2" cstate="print"/>
          <a:stretch>
            <a:fillRect/>
          </a:stretch>
        </p:blipFill>
        <p:spPr>
          <a:xfrm>
            <a:off x="4355976" y="0"/>
            <a:ext cx="4756389" cy="6858000"/>
          </a:xfrm>
        </p:spPr>
      </p:pic>
      <p:sp>
        <p:nvSpPr>
          <p:cNvPr id="3" name="Title 2"/>
          <p:cNvSpPr>
            <a:spLocks noGrp="1"/>
          </p:cNvSpPr>
          <p:nvPr>
            <p:ph type="title"/>
          </p:nvPr>
        </p:nvSpPr>
        <p:spPr>
          <a:xfrm>
            <a:off x="107504" y="0"/>
            <a:ext cx="4464496" cy="6858000"/>
          </a:xfrm>
        </p:spPr>
        <p:txBody>
          <a:bodyPr>
            <a:normAutofit fontScale="90000"/>
          </a:bodyPr>
          <a:lstStyle/>
          <a:p>
            <a:r>
              <a:rPr lang="en-US" sz="2860" dirty="0" smtClean="0">
                <a:solidFill>
                  <a:schemeClr val="tx1"/>
                </a:solidFill>
              </a:rPr>
              <a:t>Almond Eyes, forget me.</a:t>
            </a:r>
            <a:r>
              <a:rPr lang="tr-TR" sz="2860" dirty="0" smtClean="0">
                <a:solidFill>
                  <a:schemeClr val="tx1"/>
                </a:solidFill>
              </a:rPr>
              <a:t/>
            </a:r>
            <a:br>
              <a:rPr lang="tr-TR" sz="2860" dirty="0" smtClean="0">
                <a:solidFill>
                  <a:schemeClr val="tx1"/>
                </a:solidFill>
              </a:rPr>
            </a:br>
            <a:r>
              <a:rPr lang="en-US" sz="2860" dirty="0" smtClean="0">
                <a:solidFill>
                  <a:schemeClr val="tx1"/>
                </a:solidFill>
              </a:rPr>
              <a:t>Don't hug me my darling, </a:t>
            </a:r>
            <a:r>
              <a:rPr lang="tr-TR" sz="2860" dirty="0" smtClean="0">
                <a:solidFill>
                  <a:schemeClr val="tx1"/>
                </a:solidFill>
              </a:rPr>
              <a:t/>
            </a:r>
            <a:br>
              <a:rPr lang="tr-TR" sz="2860" dirty="0" smtClean="0">
                <a:solidFill>
                  <a:schemeClr val="tx1"/>
                </a:solidFill>
              </a:rPr>
            </a:br>
            <a:r>
              <a:rPr lang="en-US" sz="2860" dirty="0" smtClean="0">
                <a:solidFill>
                  <a:schemeClr val="tx1"/>
                </a:solidFill>
              </a:rPr>
              <a:t>you'll catch death from me. </a:t>
            </a:r>
            <a:r>
              <a:rPr lang="tr-TR" sz="2860" dirty="0" smtClean="0">
                <a:solidFill>
                  <a:schemeClr val="tx1"/>
                </a:solidFill>
              </a:rPr>
              <a:t/>
            </a:r>
            <a:br>
              <a:rPr lang="tr-TR" sz="2860" dirty="0" smtClean="0">
                <a:solidFill>
                  <a:schemeClr val="tx1"/>
                </a:solidFill>
              </a:rPr>
            </a:br>
            <a:r>
              <a:rPr lang="en-US" sz="2860" dirty="0" smtClean="0">
                <a:solidFill>
                  <a:schemeClr val="tx1"/>
                </a:solidFill>
              </a:rPr>
              <a:t>Almond Eyes, forget me.</a:t>
            </a:r>
            <a:r>
              <a:rPr lang="tr-TR" sz="2860" dirty="0" smtClean="0">
                <a:solidFill>
                  <a:schemeClr val="tx1"/>
                </a:solidFill>
              </a:rPr>
              <a:t/>
            </a:r>
            <a:br>
              <a:rPr lang="tr-TR" sz="2860" dirty="0" smtClean="0">
                <a:solidFill>
                  <a:schemeClr val="tx1"/>
                </a:solidFill>
              </a:rPr>
            </a:br>
            <a:r>
              <a:rPr lang="en-US" sz="2860" dirty="0" smtClean="0">
                <a:solidFill>
                  <a:schemeClr val="tx1"/>
                </a:solidFill>
              </a:rPr>
              <a:t> </a:t>
            </a:r>
            <a:r>
              <a:rPr lang="tr-TR" sz="2860" dirty="0" smtClean="0">
                <a:solidFill>
                  <a:schemeClr val="tx1"/>
                </a:solidFill>
              </a:rPr>
              <a:t/>
            </a:r>
            <a:br>
              <a:rPr lang="tr-TR" sz="2860" dirty="0" smtClean="0">
                <a:solidFill>
                  <a:schemeClr val="tx1"/>
                </a:solidFill>
              </a:rPr>
            </a:br>
            <a:r>
              <a:rPr lang="en-US" sz="2860" dirty="0" smtClean="0">
                <a:solidFill>
                  <a:schemeClr val="tx1"/>
                </a:solidFill>
              </a:rPr>
              <a:t>This ship is a black coffin. </a:t>
            </a:r>
            <a:r>
              <a:rPr lang="tr-TR" sz="2860" dirty="0" smtClean="0">
                <a:solidFill>
                  <a:schemeClr val="tx1"/>
                </a:solidFill>
              </a:rPr>
              <a:t/>
            </a:r>
            <a:br>
              <a:rPr lang="tr-TR" sz="2860" dirty="0" smtClean="0">
                <a:solidFill>
                  <a:schemeClr val="tx1"/>
                </a:solidFill>
              </a:rPr>
            </a:br>
            <a:r>
              <a:rPr lang="en-US" sz="2860" dirty="0" smtClean="0">
                <a:solidFill>
                  <a:schemeClr val="tx1"/>
                </a:solidFill>
              </a:rPr>
              <a:t>Almond Eyes, forget me.</a:t>
            </a:r>
            <a:r>
              <a:rPr lang="tr-TR" sz="2860" dirty="0" smtClean="0">
                <a:solidFill>
                  <a:schemeClr val="tx1"/>
                </a:solidFill>
              </a:rPr>
              <a:t/>
            </a:r>
            <a:br>
              <a:rPr lang="tr-TR" sz="2860" dirty="0" smtClean="0">
                <a:solidFill>
                  <a:schemeClr val="tx1"/>
                </a:solidFill>
              </a:rPr>
            </a:br>
            <a:r>
              <a:rPr lang="en-US" sz="2860" dirty="0" smtClean="0">
                <a:solidFill>
                  <a:schemeClr val="tx1"/>
                </a:solidFill>
              </a:rPr>
              <a:t>The child you have from me </a:t>
            </a:r>
            <a:r>
              <a:rPr lang="tr-TR" sz="2860" dirty="0" smtClean="0">
                <a:solidFill>
                  <a:schemeClr val="tx1"/>
                </a:solidFill>
              </a:rPr>
              <a:t/>
            </a:r>
            <a:br>
              <a:rPr lang="tr-TR" sz="2860" dirty="0" smtClean="0">
                <a:solidFill>
                  <a:schemeClr val="tx1"/>
                </a:solidFill>
              </a:rPr>
            </a:br>
            <a:r>
              <a:rPr lang="tr-TR" sz="2860" dirty="0" smtClean="0">
                <a:solidFill>
                  <a:schemeClr val="tx1"/>
                </a:solidFill>
              </a:rPr>
              <a:t> </a:t>
            </a:r>
            <a:r>
              <a:rPr lang="en-US" sz="2860" dirty="0" smtClean="0">
                <a:solidFill>
                  <a:schemeClr val="tx1"/>
                </a:solidFill>
              </a:rPr>
              <a:t>will be rotten from a rotten egg.</a:t>
            </a:r>
            <a:r>
              <a:rPr lang="tr-TR" sz="2860" dirty="0" smtClean="0">
                <a:solidFill>
                  <a:schemeClr val="tx1"/>
                </a:solidFill>
              </a:rPr>
              <a:t/>
            </a:r>
            <a:br>
              <a:rPr lang="tr-TR" sz="2860" dirty="0" smtClean="0">
                <a:solidFill>
                  <a:schemeClr val="tx1"/>
                </a:solidFill>
              </a:rPr>
            </a:br>
            <a:r>
              <a:rPr lang="en-US" sz="2860" dirty="0" smtClean="0">
                <a:solidFill>
                  <a:schemeClr val="tx1"/>
                </a:solidFill>
              </a:rPr>
              <a:t> This ship is a black coffin.</a:t>
            </a:r>
            <a:r>
              <a:rPr lang="tr-TR" sz="2860" dirty="0" smtClean="0">
                <a:solidFill>
                  <a:schemeClr val="tx1"/>
                </a:solidFill>
              </a:rPr>
              <a:t/>
            </a:r>
            <a:br>
              <a:rPr lang="tr-TR" sz="2860" dirty="0" smtClean="0">
                <a:solidFill>
                  <a:schemeClr val="tx1"/>
                </a:solidFill>
              </a:rPr>
            </a:br>
            <a:r>
              <a:rPr lang="en-US" sz="2860" dirty="0" smtClean="0">
                <a:solidFill>
                  <a:schemeClr val="tx1"/>
                </a:solidFill>
              </a:rPr>
              <a:t> This sea is a dead sea.</a:t>
            </a:r>
            <a:r>
              <a:rPr lang="tr-TR" sz="2860" dirty="0" smtClean="0">
                <a:solidFill>
                  <a:schemeClr val="tx1"/>
                </a:solidFill>
              </a:rPr>
              <a:t/>
            </a:r>
            <a:br>
              <a:rPr lang="tr-TR" sz="2860" dirty="0" smtClean="0">
                <a:solidFill>
                  <a:schemeClr val="tx1"/>
                </a:solidFill>
              </a:rPr>
            </a:br>
            <a:r>
              <a:rPr lang="en-US" sz="2860" dirty="0" smtClean="0">
                <a:solidFill>
                  <a:schemeClr val="tx1"/>
                </a:solidFill>
              </a:rPr>
              <a:t> </a:t>
            </a:r>
            <a:r>
              <a:rPr lang="tr-TR" sz="2860" dirty="0" smtClean="0">
                <a:solidFill>
                  <a:schemeClr val="tx1"/>
                </a:solidFill>
              </a:rPr>
              <a:t> </a:t>
            </a:r>
            <a:r>
              <a:rPr lang="en-US" sz="2860" dirty="0" smtClean="0">
                <a:solidFill>
                  <a:schemeClr val="tx1"/>
                </a:solidFill>
              </a:rPr>
              <a:t>Human beings, where are you?</a:t>
            </a:r>
            <a:r>
              <a:rPr lang="tr-TR" sz="2860" dirty="0" smtClean="0">
                <a:solidFill>
                  <a:schemeClr val="tx1"/>
                </a:solidFill>
              </a:rPr>
              <a:t/>
            </a:r>
            <a:br>
              <a:rPr lang="tr-TR" sz="2860" dirty="0" smtClean="0">
                <a:solidFill>
                  <a:schemeClr val="tx1"/>
                </a:solidFill>
              </a:rPr>
            </a:br>
            <a:r>
              <a:rPr lang="en-US" sz="2860" dirty="0" smtClean="0">
                <a:solidFill>
                  <a:schemeClr val="tx1"/>
                </a:solidFill>
              </a:rPr>
              <a:t> </a:t>
            </a:r>
            <a:r>
              <a:rPr lang="tr-TR" sz="2860" dirty="0" smtClean="0">
                <a:solidFill>
                  <a:schemeClr val="tx1"/>
                </a:solidFill>
              </a:rPr>
              <a:t> </a:t>
            </a:r>
            <a:r>
              <a:rPr lang="en-US" sz="2860" dirty="0" smtClean="0">
                <a:solidFill>
                  <a:schemeClr val="tx1"/>
                </a:solidFill>
              </a:rPr>
              <a:t>Where are you? </a:t>
            </a:r>
            <a:r>
              <a:rPr lang="tr-TR" sz="2860" dirty="0" smtClean="0">
                <a:solidFill>
                  <a:schemeClr val="tx1"/>
                </a:solidFill>
              </a:rPr>
              <a:t/>
            </a:r>
            <a:br>
              <a:rPr lang="tr-TR" sz="2860" dirty="0" smtClean="0">
                <a:solidFill>
                  <a:schemeClr val="tx1"/>
                </a:solidFill>
              </a:rPr>
            </a:br>
            <a:r>
              <a:rPr lang="tr-TR" sz="2860" dirty="0" smtClean="0">
                <a:solidFill>
                  <a:schemeClr val="tx1"/>
                </a:solidFill>
              </a:rPr>
              <a:t/>
            </a:r>
            <a:br>
              <a:rPr lang="tr-TR" sz="2860" dirty="0" smtClean="0">
                <a:solidFill>
                  <a:schemeClr val="tx1"/>
                </a:solidFill>
              </a:rPr>
            </a:br>
            <a:r>
              <a:rPr lang="tr-TR" sz="2860" dirty="0" smtClean="0">
                <a:solidFill>
                  <a:schemeClr val="tx1"/>
                </a:solidFill>
              </a:rPr>
              <a:t>                                                                                                                      N</a:t>
            </a:r>
            <a:r>
              <a:rPr lang="en-US" sz="2860" dirty="0" err="1" smtClean="0">
                <a:solidFill>
                  <a:schemeClr val="tx1"/>
                </a:solidFill>
              </a:rPr>
              <a:t>âzım</a:t>
            </a:r>
            <a:r>
              <a:rPr lang="en-US" sz="2860" dirty="0" smtClean="0">
                <a:solidFill>
                  <a:schemeClr val="tx1"/>
                </a:solidFill>
              </a:rPr>
              <a:t> HİKMET </a:t>
            </a:r>
            <a:endParaRPr lang="tr-TR" sz="286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ikmet.jpg"/>
          <p:cNvPicPr>
            <a:picLocks noGrp="1" noChangeAspect="1"/>
          </p:cNvPicPr>
          <p:nvPr>
            <p:ph idx="1"/>
          </p:nvPr>
        </p:nvPicPr>
        <p:blipFill>
          <a:blip r:embed="rId2" cstate="print"/>
          <a:stretch>
            <a:fillRect/>
          </a:stretch>
        </p:blipFill>
        <p:spPr>
          <a:xfrm>
            <a:off x="4499992" y="0"/>
            <a:ext cx="4644008" cy="6858000"/>
          </a:xfrm>
        </p:spPr>
      </p:pic>
      <p:sp>
        <p:nvSpPr>
          <p:cNvPr id="3" name="Title 2"/>
          <p:cNvSpPr>
            <a:spLocks noGrp="1"/>
          </p:cNvSpPr>
          <p:nvPr>
            <p:ph type="title"/>
          </p:nvPr>
        </p:nvSpPr>
        <p:spPr>
          <a:xfrm>
            <a:off x="107504" y="0"/>
            <a:ext cx="4464496" cy="7245424"/>
          </a:xfrm>
        </p:spPr>
        <p:txBody>
          <a:bodyPr>
            <a:normAutofit fontScale="90000"/>
          </a:bodyPr>
          <a:lstStyle/>
          <a:p>
            <a:r>
              <a:rPr lang="en-US" sz="3200" b="1" dirty="0" smtClean="0"/>
              <a:t>Hiroshima Child</a:t>
            </a:r>
            <a:r>
              <a:rPr lang="tr-TR" sz="3200" b="1" dirty="0" smtClean="0"/>
              <a:t/>
            </a:r>
            <a:br>
              <a:rPr lang="tr-TR" sz="3200" b="1" dirty="0" smtClean="0"/>
            </a:br>
            <a:r>
              <a:rPr lang="en-US" sz="3200" b="1" dirty="0" smtClean="0"/>
              <a:t/>
            </a:r>
            <a:br>
              <a:rPr lang="en-US" sz="3200" b="1" dirty="0" smtClean="0"/>
            </a:br>
            <a:r>
              <a:rPr lang="en-US" sz="2700" dirty="0" smtClean="0"/>
              <a:t>I come and stand at every door </a:t>
            </a:r>
            <a:br>
              <a:rPr lang="en-US" sz="2700" dirty="0" smtClean="0"/>
            </a:br>
            <a:r>
              <a:rPr lang="en-US" sz="2700" dirty="0" smtClean="0"/>
              <a:t>But none can hear my silent tread </a:t>
            </a:r>
            <a:br>
              <a:rPr lang="en-US" sz="2700" dirty="0" smtClean="0"/>
            </a:br>
            <a:r>
              <a:rPr lang="en-US" sz="2700" dirty="0" smtClean="0"/>
              <a:t>I knock and yet remain unseen </a:t>
            </a:r>
            <a:br>
              <a:rPr lang="en-US" sz="2700" dirty="0" smtClean="0"/>
            </a:br>
            <a:r>
              <a:rPr lang="en-US" sz="2700" dirty="0" smtClean="0"/>
              <a:t>For I am dead for I am dead </a:t>
            </a:r>
            <a:br>
              <a:rPr lang="en-US" sz="2700" dirty="0" smtClean="0"/>
            </a:br>
            <a:r>
              <a:rPr lang="en-US" sz="2700" dirty="0" smtClean="0"/>
              <a:t/>
            </a:r>
            <a:br>
              <a:rPr lang="en-US" sz="2700" dirty="0" smtClean="0"/>
            </a:br>
            <a:r>
              <a:rPr lang="en-US" sz="2700" dirty="0" smtClean="0"/>
              <a:t>I'm only seven though I died </a:t>
            </a:r>
            <a:br>
              <a:rPr lang="en-US" sz="2700" dirty="0" smtClean="0"/>
            </a:br>
            <a:r>
              <a:rPr lang="en-US" sz="2700" dirty="0" smtClean="0"/>
              <a:t>In Hiroshima long ago </a:t>
            </a:r>
            <a:br>
              <a:rPr lang="en-US" sz="2700" dirty="0" smtClean="0"/>
            </a:br>
            <a:r>
              <a:rPr lang="en-US" sz="2700" dirty="0" smtClean="0"/>
              <a:t>I'm seven now as I was then </a:t>
            </a:r>
            <a:br>
              <a:rPr lang="en-US" sz="2700" dirty="0" smtClean="0"/>
            </a:br>
            <a:r>
              <a:rPr lang="en-US" sz="2700" dirty="0" smtClean="0"/>
              <a:t>When children die they do not grow </a:t>
            </a:r>
            <a:r>
              <a:rPr lang="en-US" dirty="0" smtClean="0"/>
              <a:t/>
            </a:r>
            <a:br>
              <a:rPr lang="en-US" dirty="0" smtClean="0"/>
            </a:br>
            <a:r>
              <a:rPr lang="en-US" dirty="0" smtClean="0"/>
              <a:t/>
            </a:r>
            <a:br>
              <a:rPr lang="en-US" dirty="0" smtClean="0"/>
            </a:br>
            <a:r>
              <a:rPr lang="en-US" dirty="0" smtClean="0"/>
              <a:t/>
            </a:r>
            <a:br>
              <a:rPr lang="en-US" dirty="0" smtClean="0"/>
            </a:b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azim-hikmet-e1338710271650.jpg"/>
          <p:cNvPicPr>
            <a:picLocks noGrp="1" noChangeAspect="1"/>
          </p:cNvPicPr>
          <p:nvPr>
            <p:ph idx="1"/>
          </p:nvPr>
        </p:nvPicPr>
        <p:blipFill>
          <a:blip r:embed="rId2" cstate="print"/>
          <a:stretch>
            <a:fillRect/>
          </a:stretch>
        </p:blipFill>
        <p:spPr>
          <a:xfrm>
            <a:off x="5148064" y="0"/>
            <a:ext cx="3976810" cy="6858000"/>
          </a:xfrm>
        </p:spPr>
      </p:pic>
      <p:sp>
        <p:nvSpPr>
          <p:cNvPr id="3" name="Title 2"/>
          <p:cNvSpPr>
            <a:spLocks noGrp="1"/>
          </p:cNvSpPr>
          <p:nvPr>
            <p:ph type="title"/>
          </p:nvPr>
        </p:nvSpPr>
        <p:spPr>
          <a:xfrm>
            <a:off x="107504" y="152400"/>
            <a:ext cx="8579296" cy="7021016"/>
          </a:xfrm>
        </p:spPr>
        <p:txBody>
          <a:bodyPr>
            <a:noAutofit/>
          </a:bodyPr>
          <a:lstStyle/>
          <a:p>
            <a:r>
              <a:rPr lang="en-US" sz="2400" dirty="0" smtClean="0"/>
              <a:t>My hair was scorched by swirling flame </a:t>
            </a:r>
            <a:br>
              <a:rPr lang="en-US" sz="2400" dirty="0" smtClean="0"/>
            </a:br>
            <a:r>
              <a:rPr lang="en-US" sz="2400" dirty="0" smtClean="0"/>
              <a:t>My eyes grew dim my eyes grew blind </a:t>
            </a:r>
            <a:br>
              <a:rPr lang="en-US" sz="2400" dirty="0" smtClean="0"/>
            </a:br>
            <a:r>
              <a:rPr lang="en-US" sz="2400" dirty="0" smtClean="0"/>
              <a:t>Death came and turned my bones to dust </a:t>
            </a:r>
            <a:br>
              <a:rPr lang="en-US" sz="2400" dirty="0" smtClean="0"/>
            </a:br>
            <a:r>
              <a:rPr lang="en-US" sz="2400" dirty="0" smtClean="0"/>
              <a:t>And that was scattered by the wind </a:t>
            </a:r>
            <a:br>
              <a:rPr lang="en-US" sz="2400" dirty="0" smtClean="0"/>
            </a:br>
            <a:r>
              <a:rPr lang="en-US" sz="2400" dirty="0" smtClean="0"/>
              <a:t/>
            </a:r>
            <a:br>
              <a:rPr lang="en-US" sz="2400" dirty="0" smtClean="0"/>
            </a:br>
            <a:r>
              <a:rPr lang="en-US" sz="2400" dirty="0" smtClean="0"/>
              <a:t>I need no fruit I need no rice </a:t>
            </a:r>
            <a:br>
              <a:rPr lang="en-US" sz="2400" dirty="0" smtClean="0"/>
            </a:br>
            <a:r>
              <a:rPr lang="en-US" sz="2400" dirty="0" smtClean="0"/>
              <a:t>I need no sweets nor even bread </a:t>
            </a:r>
            <a:br>
              <a:rPr lang="en-US" sz="2400" dirty="0" smtClean="0"/>
            </a:br>
            <a:r>
              <a:rPr lang="en-US" sz="2400" dirty="0" smtClean="0"/>
              <a:t>I ask for nothing for myself </a:t>
            </a:r>
            <a:br>
              <a:rPr lang="en-US" sz="2400" dirty="0" smtClean="0"/>
            </a:br>
            <a:r>
              <a:rPr lang="en-US" sz="2400" dirty="0" smtClean="0"/>
              <a:t>For I am dead for I am dead </a:t>
            </a:r>
            <a:r>
              <a:rPr lang="tr-TR" sz="2400" dirty="0" smtClean="0"/>
              <a:t/>
            </a:r>
            <a:br>
              <a:rPr lang="tr-TR" sz="2400" dirty="0" smtClean="0"/>
            </a:br>
            <a:r>
              <a:rPr lang="en-US" sz="2400" dirty="0" smtClean="0"/>
              <a:t/>
            </a:r>
            <a:br>
              <a:rPr lang="en-US" sz="2400" dirty="0" smtClean="0"/>
            </a:br>
            <a:r>
              <a:rPr lang="en-US" sz="2400" dirty="0" smtClean="0"/>
              <a:t>All that I need is that for peace </a:t>
            </a:r>
            <a:br>
              <a:rPr lang="en-US" sz="2400" dirty="0" smtClean="0"/>
            </a:br>
            <a:r>
              <a:rPr lang="en-US" sz="2400" dirty="0" smtClean="0"/>
              <a:t>You fight today you fight today </a:t>
            </a:r>
            <a:br>
              <a:rPr lang="en-US" sz="2400" dirty="0" smtClean="0"/>
            </a:br>
            <a:r>
              <a:rPr lang="en-US" sz="2400" dirty="0" smtClean="0"/>
              <a:t>So that the children of this world </a:t>
            </a:r>
            <a:br>
              <a:rPr lang="en-US" sz="2400" dirty="0" smtClean="0"/>
            </a:br>
            <a:r>
              <a:rPr lang="en-US" sz="2400" dirty="0" smtClean="0"/>
              <a:t>Can live and grow and laugh and play </a:t>
            </a:r>
            <a:br>
              <a:rPr lang="en-US" sz="2400" dirty="0" smtClean="0"/>
            </a:br>
            <a:r>
              <a:rPr lang="en-US" sz="2400" dirty="0" smtClean="0"/>
              <a:t/>
            </a:r>
            <a:br>
              <a:rPr lang="en-US" sz="2400" dirty="0" smtClean="0"/>
            </a:br>
            <a:r>
              <a:rPr lang="tr-TR" sz="2400" dirty="0" smtClean="0"/>
              <a:t>                                                                                                                                                           N</a:t>
            </a:r>
            <a:r>
              <a:rPr lang="en-US" sz="2400" dirty="0" err="1" smtClean="0"/>
              <a:t>az</a:t>
            </a:r>
            <a:r>
              <a:rPr lang="tr-TR" sz="2400" dirty="0" smtClean="0"/>
              <a:t>ı</a:t>
            </a:r>
            <a:r>
              <a:rPr lang="en-US" sz="2400" dirty="0" smtClean="0"/>
              <a:t>m </a:t>
            </a:r>
            <a:r>
              <a:rPr lang="en-US" sz="2400" dirty="0" err="1" smtClean="0"/>
              <a:t>Hikmet</a:t>
            </a:r>
            <a:r>
              <a:rPr lang="en-US" sz="2400" dirty="0" smtClean="0"/>
              <a:t/>
            </a:r>
            <a:br>
              <a:rPr lang="en-US" sz="2400" dirty="0" smtClean="0"/>
            </a:br>
            <a:endParaRPr lang="tr-T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uleymaniye-turk-halkinin-dehasidir-1711101200_l.jpg"/>
          <p:cNvPicPr>
            <a:picLocks noGrp="1" noChangeAspect="1"/>
          </p:cNvPicPr>
          <p:nvPr>
            <p:ph idx="1"/>
          </p:nvPr>
        </p:nvPicPr>
        <p:blipFill>
          <a:blip r:embed="rId2" cstate="print"/>
          <a:stretch>
            <a:fillRect/>
          </a:stretch>
        </p:blipFill>
        <p:spPr>
          <a:xfrm>
            <a:off x="5292080" y="0"/>
            <a:ext cx="3851920" cy="6858000"/>
          </a:xfrm>
        </p:spPr>
      </p:pic>
      <p:sp>
        <p:nvSpPr>
          <p:cNvPr id="3" name="Title 2"/>
          <p:cNvSpPr>
            <a:spLocks noGrp="1"/>
          </p:cNvSpPr>
          <p:nvPr>
            <p:ph type="title"/>
          </p:nvPr>
        </p:nvSpPr>
        <p:spPr>
          <a:xfrm>
            <a:off x="251520" y="6858000"/>
            <a:ext cx="9036496" cy="387424"/>
          </a:xfrm>
        </p:spPr>
        <p:txBody>
          <a:bodyPr>
            <a:noAutofit/>
          </a:bodyPr>
          <a:lstStyle/>
          <a:p>
            <a:r>
              <a:rPr lang="en-US" sz="2800" b="1" dirty="0" smtClean="0">
                <a:solidFill>
                  <a:schemeClr val="tx1"/>
                </a:solidFill>
              </a:rPr>
              <a:t>Since I’ve Been In Jail</a:t>
            </a:r>
            <a:r>
              <a:rPr lang="tr-TR" sz="2800" b="1" dirty="0" smtClean="0">
                <a:solidFill>
                  <a:schemeClr val="tx1"/>
                </a:solidFill>
              </a:rPr>
              <a:t/>
            </a:r>
            <a:br>
              <a:rPr lang="tr-TR" sz="2800" b="1" dirty="0" smtClean="0">
                <a:solidFill>
                  <a:schemeClr val="tx1"/>
                </a:solidFill>
              </a:rPr>
            </a:br>
            <a:r>
              <a:rPr lang="en-US" sz="2800" b="1" dirty="0" smtClean="0">
                <a:solidFill>
                  <a:schemeClr val="tx1"/>
                </a:solidFill>
              </a:rPr>
              <a:t/>
            </a:r>
            <a:br>
              <a:rPr lang="en-US" sz="2800" b="1" dirty="0" smtClean="0">
                <a:solidFill>
                  <a:schemeClr val="tx1"/>
                </a:solidFill>
              </a:rPr>
            </a:br>
            <a:r>
              <a:rPr lang="en-US" sz="2800" dirty="0" smtClean="0">
                <a:solidFill>
                  <a:schemeClr val="tx1"/>
                </a:solidFill>
              </a:rPr>
              <a:t>Since I've been in jail </a:t>
            </a:r>
            <a:br>
              <a:rPr lang="en-US" sz="2800" dirty="0" smtClean="0">
                <a:solidFill>
                  <a:schemeClr val="tx1"/>
                </a:solidFill>
              </a:rPr>
            </a:br>
            <a:r>
              <a:rPr lang="en-US" sz="2800" dirty="0" smtClean="0">
                <a:solidFill>
                  <a:schemeClr val="tx1"/>
                </a:solidFill>
              </a:rPr>
              <a:t>the world has turned around the sun ten times </a:t>
            </a:r>
            <a:br>
              <a:rPr lang="en-US" sz="2800" dirty="0" smtClean="0">
                <a:solidFill>
                  <a:schemeClr val="tx1"/>
                </a:solidFill>
              </a:rPr>
            </a:br>
            <a:r>
              <a:rPr lang="en-US" sz="2800" dirty="0" smtClean="0">
                <a:solidFill>
                  <a:schemeClr val="tx1"/>
                </a:solidFill>
              </a:rPr>
              <a:t>And if you ask the earth, it will say: </a:t>
            </a:r>
            <a:br>
              <a:rPr lang="en-US" sz="2800" dirty="0" smtClean="0">
                <a:solidFill>
                  <a:schemeClr val="tx1"/>
                </a:solidFill>
              </a:rPr>
            </a:br>
            <a:r>
              <a:rPr lang="en-US" sz="2800" dirty="0" smtClean="0">
                <a:solidFill>
                  <a:schemeClr val="tx1"/>
                </a:solidFill>
              </a:rPr>
              <a:t>'It's not worth mentioning, </a:t>
            </a:r>
            <a:br>
              <a:rPr lang="en-US" sz="2800" dirty="0" smtClean="0">
                <a:solidFill>
                  <a:schemeClr val="tx1"/>
                </a:solidFill>
              </a:rPr>
            </a:br>
            <a:r>
              <a:rPr lang="en-US" sz="2800" dirty="0" smtClean="0">
                <a:solidFill>
                  <a:schemeClr val="tx1"/>
                </a:solidFill>
              </a:rPr>
              <a:t>a microscopic time.' </a:t>
            </a:r>
            <a:br>
              <a:rPr lang="en-US" sz="2800" dirty="0" smtClean="0">
                <a:solidFill>
                  <a:schemeClr val="tx1"/>
                </a:solidFill>
              </a:rPr>
            </a:br>
            <a:r>
              <a:rPr lang="en-US" sz="2800" dirty="0" smtClean="0">
                <a:solidFill>
                  <a:schemeClr val="tx1"/>
                </a:solidFill>
              </a:rPr>
              <a:t>And if you ask me, I will say: </a:t>
            </a:r>
            <a:br>
              <a:rPr lang="en-US" sz="2800" dirty="0" smtClean="0">
                <a:solidFill>
                  <a:schemeClr val="tx1"/>
                </a:solidFill>
              </a:rPr>
            </a:br>
            <a:r>
              <a:rPr lang="en-US" sz="2800" dirty="0" smtClean="0">
                <a:solidFill>
                  <a:schemeClr val="tx1"/>
                </a:solidFill>
              </a:rPr>
              <a:t>'It's ten years of my life.' </a:t>
            </a:r>
            <a:br>
              <a:rPr lang="en-US" sz="2800" dirty="0" smtClean="0">
                <a:solidFill>
                  <a:schemeClr val="tx1"/>
                </a:solidFill>
              </a:rPr>
            </a:br>
            <a:r>
              <a:rPr lang="en-US" sz="2800" dirty="0" smtClean="0">
                <a:solidFill>
                  <a:schemeClr val="tx1"/>
                </a:solidFill>
              </a:rPr>
              <a:t>I had a pencil </a:t>
            </a:r>
            <a:br>
              <a:rPr lang="en-US" sz="2800" dirty="0" smtClean="0">
                <a:solidFill>
                  <a:schemeClr val="tx1"/>
                </a:solidFill>
              </a:rPr>
            </a:br>
            <a:r>
              <a:rPr lang="en-US" sz="2800" dirty="0" smtClean="0">
                <a:solidFill>
                  <a:schemeClr val="tx1"/>
                </a:solidFill>
              </a:rPr>
              <a:t>the year I came to jail. </a:t>
            </a:r>
            <a:br>
              <a:rPr lang="en-US" sz="2800" dirty="0" smtClean="0">
                <a:solidFill>
                  <a:schemeClr val="tx1"/>
                </a:solidFill>
              </a:rPr>
            </a:br>
            <a:r>
              <a:rPr lang="en-US" sz="2800" dirty="0" smtClean="0">
                <a:solidFill>
                  <a:schemeClr val="tx1"/>
                </a:solidFill>
              </a:rPr>
              <a:t>It wore out in a week from writing. </a:t>
            </a:r>
            <a:br>
              <a:rPr lang="en-US" sz="2800" dirty="0" smtClean="0">
                <a:solidFill>
                  <a:schemeClr val="tx1"/>
                </a:solidFill>
              </a:rPr>
            </a:br>
            <a:r>
              <a:rPr lang="en-US" sz="2800" dirty="0" smtClean="0">
                <a:solidFill>
                  <a:schemeClr val="tx1"/>
                </a:solidFill>
              </a:rPr>
              <a:t>And if you ask the pencil, it will say: </a:t>
            </a:r>
            <a:br>
              <a:rPr lang="en-US" sz="2800" dirty="0" smtClean="0">
                <a:solidFill>
                  <a:schemeClr val="tx1"/>
                </a:solidFill>
              </a:rPr>
            </a:br>
            <a:r>
              <a:rPr lang="en-US" sz="2800" dirty="0" smtClean="0">
                <a:solidFill>
                  <a:schemeClr val="tx1"/>
                </a:solidFill>
              </a:rPr>
              <a:t>'A whole life.'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endParaRPr lang="tr-TR" sz="28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46782.jpg"/>
          <p:cNvPicPr>
            <a:picLocks noGrp="1" noChangeAspect="1"/>
          </p:cNvPicPr>
          <p:nvPr>
            <p:ph idx="1"/>
          </p:nvPr>
        </p:nvPicPr>
        <p:blipFill>
          <a:blip r:embed="rId2" cstate="print"/>
          <a:stretch>
            <a:fillRect/>
          </a:stretch>
        </p:blipFill>
        <p:spPr>
          <a:xfrm>
            <a:off x="5076056" y="0"/>
            <a:ext cx="4067944" cy="6858000"/>
          </a:xfrm>
        </p:spPr>
      </p:pic>
      <p:sp>
        <p:nvSpPr>
          <p:cNvPr id="3" name="Title 2"/>
          <p:cNvSpPr>
            <a:spLocks noGrp="1"/>
          </p:cNvSpPr>
          <p:nvPr>
            <p:ph type="title"/>
          </p:nvPr>
        </p:nvSpPr>
        <p:spPr>
          <a:xfrm>
            <a:off x="0" y="0"/>
            <a:ext cx="5364088" cy="6858000"/>
          </a:xfrm>
        </p:spPr>
        <p:txBody>
          <a:bodyPr>
            <a:normAutofit/>
          </a:bodyPr>
          <a:lstStyle/>
          <a:p>
            <a:r>
              <a:rPr lang="en-US" sz="2500" dirty="0" smtClean="0">
                <a:solidFill>
                  <a:schemeClr val="tx1"/>
                </a:solidFill>
              </a:rPr>
              <a:t>And if you ask me, I will say: </a:t>
            </a:r>
            <a:br>
              <a:rPr lang="en-US" sz="2500" dirty="0" smtClean="0">
                <a:solidFill>
                  <a:schemeClr val="tx1"/>
                </a:solidFill>
              </a:rPr>
            </a:br>
            <a:r>
              <a:rPr lang="en-US" sz="2500" dirty="0" smtClean="0">
                <a:solidFill>
                  <a:schemeClr val="tx1"/>
                </a:solidFill>
              </a:rPr>
              <a:t>'It's nothing, a mere week.' </a:t>
            </a:r>
            <a:br>
              <a:rPr lang="en-US" sz="2500" dirty="0" smtClean="0">
                <a:solidFill>
                  <a:schemeClr val="tx1"/>
                </a:solidFill>
              </a:rPr>
            </a:br>
            <a:r>
              <a:rPr lang="en-US" sz="2500" dirty="0" smtClean="0">
                <a:solidFill>
                  <a:schemeClr val="tx1"/>
                </a:solidFill>
              </a:rPr>
              <a:t> who was jailed for murder </a:t>
            </a:r>
            <a:br>
              <a:rPr lang="en-US" sz="2500" dirty="0" smtClean="0">
                <a:solidFill>
                  <a:schemeClr val="tx1"/>
                </a:solidFill>
              </a:rPr>
            </a:br>
            <a:r>
              <a:rPr lang="en-US" sz="2500" dirty="0" smtClean="0">
                <a:solidFill>
                  <a:schemeClr val="tx1"/>
                </a:solidFill>
              </a:rPr>
              <a:t>completed a seven-year stretch and left </a:t>
            </a:r>
            <a:br>
              <a:rPr lang="en-US" sz="2500" dirty="0" smtClean="0">
                <a:solidFill>
                  <a:schemeClr val="tx1"/>
                </a:solidFill>
              </a:rPr>
            </a:br>
            <a:r>
              <a:rPr lang="en-US" sz="2500" dirty="0" smtClean="0">
                <a:solidFill>
                  <a:schemeClr val="tx1"/>
                </a:solidFill>
              </a:rPr>
              <a:t>since I've been in jail. </a:t>
            </a:r>
            <a:br>
              <a:rPr lang="en-US" sz="2500" dirty="0" smtClean="0">
                <a:solidFill>
                  <a:schemeClr val="tx1"/>
                </a:solidFill>
              </a:rPr>
            </a:br>
            <a:r>
              <a:rPr lang="en-US" sz="2500" dirty="0" smtClean="0">
                <a:solidFill>
                  <a:schemeClr val="tx1"/>
                </a:solidFill>
              </a:rPr>
              <a:t>He wandered around outside for a while, </a:t>
            </a:r>
            <a:br>
              <a:rPr lang="en-US" sz="2500" dirty="0" smtClean="0">
                <a:solidFill>
                  <a:schemeClr val="tx1"/>
                </a:solidFill>
              </a:rPr>
            </a:br>
            <a:r>
              <a:rPr lang="en-US" sz="2500" dirty="0" smtClean="0">
                <a:solidFill>
                  <a:schemeClr val="tx1"/>
                </a:solidFill>
              </a:rPr>
              <a:t>and then got jailed again for smuggling. </a:t>
            </a:r>
            <a:br>
              <a:rPr lang="en-US" sz="2500" dirty="0" smtClean="0">
                <a:solidFill>
                  <a:schemeClr val="tx1"/>
                </a:solidFill>
              </a:rPr>
            </a:br>
            <a:r>
              <a:rPr lang="en-US" sz="2500" dirty="0" smtClean="0">
                <a:solidFill>
                  <a:schemeClr val="tx1"/>
                </a:solidFill>
              </a:rPr>
              <a:t>He served a six-month term and left again, </a:t>
            </a:r>
            <a:br>
              <a:rPr lang="en-US" sz="2500" dirty="0" smtClean="0">
                <a:solidFill>
                  <a:schemeClr val="tx1"/>
                </a:solidFill>
              </a:rPr>
            </a:br>
            <a:r>
              <a:rPr lang="en-US" sz="2500" dirty="0" smtClean="0">
                <a:solidFill>
                  <a:schemeClr val="tx1"/>
                </a:solidFill>
              </a:rPr>
              <a:t>and yesterday a letter came saying he's married </a:t>
            </a:r>
            <a:br>
              <a:rPr lang="en-US" sz="2500" dirty="0" smtClean="0">
                <a:solidFill>
                  <a:schemeClr val="tx1"/>
                </a:solidFill>
              </a:rPr>
            </a:br>
            <a:r>
              <a:rPr lang="en-US" sz="2500" dirty="0" smtClean="0">
                <a:solidFill>
                  <a:schemeClr val="tx1"/>
                </a:solidFill>
              </a:rPr>
              <a:t>and a child will be born in the spring. </a:t>
            </a:r>
            <a:br>
              <a:rPr lang="en-US" sz="2500" dirty="0" smtClean="0">
                <a:solidFill>
                  <a:schemeClr val="tx1"/>
                </a:solidFill>
              </a:rPr>
            </a:br>
            <a:r>
              <a:rPr lang="en-US" sz="2500" dirty="0" smtClean="0">
                <a:solidFill>
                  <a:schemeClr val="tx1"/>
                </a:solidFill>
              </a:rPr>
              <a:t>Now they're ten years old </a:t>
            </a:r>
            <a:br>
              <a:rPr lang="en-US" sz="2500" dirty="0" smtClean="0">
                <a:solidFill>
                  <a:schemeClr val="tx1"/>
                </a:solidFill>
              </a:rPr>
            </a:br>
            <a:r>
              <a:rPr lang="en-US" sz="2500" dirty="0" smtClean="0">
                <a:solidFill>
                  <a:schemeClr val="tx1"/>
                </a:solidFill>
              </a:rPr>
              <a:t>the children who fell from their mothers' womb </a:t>
            </a:r>
            <a:br>
              <a:rPr lang="en-US" sz="2500" dirty="0" smtClean="0">
                <a:solidFill>
                  <a:schemeClr val="tx1"/>
                </a:solidFill>
              </a:rPr>
            </a:br>
            <a:r>
              <a:rPr lang="en-US" sz="2500" dirty="0" smtClean="0">
                <a:solidFill>
                  <a:schemeClr val="tx1"/>
                </a:solidFill>
              </a:rPr>
              <a:t>that year I came to jail, </a:t>
            </a:r>
            <a:br>
              <a:rPr lang="en-US" sz="2500" dirty="0" smtClean="0">
                <a:solidFill>
                  <a:schemeClr val="tx1"/>
                </a:solidFill>
              </a:rPr>
            </a:br>
            <a:endParaRPr lang="tr-TR" sz="2500"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284</TotalTime>
  <Words>85</Words>
  <Application>Microsoft Office PowerPoint</Application>
  <PresentationFormat>On-screen Show (4:3)</PresentationFormat>
  <Paragraphs>18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NAZIM HİKMET RAN</vt:lpstr>
      <vt:lpstr>Nâzım Hikmet Ran         Born : 15 January 1902  Salonica, Ottoman        Empire, today     Thessaloniki  Greece  Died :  3 June 1963 (age 61) Moscow  Russia Soviet Federative Socialist  Soviet Union Nationality : Turkish Ethnicity :  Turkish Occupation:  poet, playwright, novelist, memoirist  </vt:lpstr>
      <vt:lpstr>THE JAPANESE FISHERMAN  A young Japanese fisherman was killed by a cloud at sea. I heard this song from his friends, one lurid yellow evening on the Pacific.   Those who eat the fish we caught, die.  Those who touch our hands, die,  This ship is a black coffin,  you'll die if you come up the gangplank.   Those who eat the fish we caught, die,  not straight away, but slowly,  slowly their flesh rots, falls off.  Those who eat the fish we caught, die. </vt:lpstr>
      <vt:lpstr>Those who touch our hands, die.  Our loyal, hardworking hands  washed by salt and sun. Those who touch our hands, die,  not straight away, but slowly,   slowly their flesh rots, falls off.  Those who touch our hands, die.   Almond Eyes, forget me.   This ship is a black coffin,  you'll die if you come up the gangplank.  The cloud has passed over us.   </vt:lpstr>
      <vt:lpstr>Almond Eyes, forget me. Don't hug me my darling,  you'll catch death from me.  Almond Eyes, forget me.   This ship is a black coffin.  Almond Eyes, forget me. The child you have from me   will be rotten from a rotten egg.  This ship is a black coffin.  This sea is a dead sea.   Human beings, where are you?   Where are you?                                                                                                                         Nâzım HİKMET </vt:lpstr>
      <vt:lpstr>Hiroshima Child  I come and stand at every door  But none can hear my silent tread  I knock and yet remain unseen  For I am dead for I am dead   I'm only seven though I died  In Hiroshima long ago  I'm seven now as I was then  When children die they do not grow    </vt:lpstr>
      <vt:lpstr>My hair was scorched by swirling flame  My eyes grew dim my eyes grew blind  Death came and turned my bones to dust  And that was scattered by the wind   I need no fruit I need no rice  I need no sweets nor even bread  I ask for nothing for myself  For I am dead for I am dead   All that I need is that for peace  You fight today you fight today  So that the children of this world  Can live and grow and laugh and play                                                                                                                                                              Nazım Hikmet </vt:lpstr>
      <vt:lpstr>Since I’ve Been In Jail  Since I've been in jail  the world has turned around the sun ten times  And if you ask the earth, it will say:  'It's not worth mentioning,  a microscopic time.'  And if you ask me, I will say:  'It's ten years of my life.'  I had a pencil  the year I came to jail.  It wore out in a week from writing.  And if you ask the pencil, it will say:  'A whole life.'   </vt:lpstr>
      <vt:lpstr>And if you ask me, I will say:  'It's nothing, a mere week.'   who was jailed for murder  completed a seven-year stretch and left  since I've been in jail.  He wandered around outside for a while,  and then got jailed again for smuggling.  He served a six-month term and left again,  and yesterday a letter came saying he's married  and a child will be born in the spring.  Now they're ten years old  the children who fell from their mothers' womb  that year I came to jail,  </vt:lpstr>
      <vt:lpstr>And the colts of that year  who had long thin shaky legs  have long since become docile  broad-rumped mares.  But the olive shoots are still shoots  and they're still children.  New squares have opened up  in my distant city  since I've been in jail.  And our family  is living in a house I've never seen  on a street I don't know.  The bread was pure white, like cotton,  the year I came to jail.  Later it was rationed out,  </vt:lpstr>
      <vt:lpstr>And we here on the inside beat one another  for a piece of black crust the size of a fist.  Now it's free again,  But brown and tasteless.  The year I came to jail  The Second One had just begun.  The ovens in Dachau Camp were not yet lit,  The atom bomb was not yet hurled upon Hiroshima.  Time flowed like the blood of a child with his throat cut.   Later that chapter was officially closed,   Now American dollars are talking about a Third.   But in spite of everything, the days have brightened    since I've been in jail,  </vt:lpstr>
      <vt:lpstr>And about half of them  put their heavy hands on the pavement  and on the edge of darkness  straightened up.  Since I've been in jail  the world has turned around the sun ten times.  And again I repeat with the same passion  what I wrote for them  the year I came to jail:  They  whose number is as great  as ants on the earth  fish in the water  </vt:lpstr>
      <vt:lpstr>PowerPoint Presentation</vt:lpstr>
      <vt:lpstr>Today Is Sunday  Today is Sunday.  For the first time they took me out into the sun today.  And for the first time in my life I was aghast  that the sky is so far away  and so blue  and so vast  I stood there without a motion.</vt:lpstr>
      <vt:lpstr>Then I sat on the ground with respectful devotion  leaning against the white wall.  Who cares about the waves with which I yearn to roll  Or about strife or freedom or my wife right now.  The soil, the sun and me...  I feel joyful and how.                             Nazım Hikmet RAN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yıldızaygen</dc:creator>
  <cp:lastModifiedBy>admin</cp:lastModifiedBy>
  <cp:revision>31</cp:revision>
  <dcterms:created xsi:type="dcterms:W3CDTF">2012-12-27T12:27:30Z</dcterms:created>
  <dcterms:modified xsi:type="dcterms:W3CDTF">2013-08-19T13:06:09Z</dcterms:modified>
</cp:coreProperties>
</file>