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812ED4-2CC5-4D16-928E-BC6ED3B6B567}" type="datetimeFigureOut">
              <a:rPr lang="en-US" smtClean="0"/>
              <a:t>07-Jul-13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98E29-3EEF-49C3-91BE-21068EBD3968}" type="slidenum">
              <a:rPr lang="en-US" smtClean="0"/>
              <a:t>‹#›</a:t>
            </a:fld>
            <a:endParaRPr lang="en-US"/>
          </a:p>
        </p:txBody>
      </p:sp>
    </p:spTree>
    <p:extLst>
      <p:ext uri="{BB962C8B-B14F-4D97-AF65-F5344CB8AC3E}">
        <p14:creationId xmlns:p14="http://schemas.microsoft.com/office/powerpoint/2010/main" val="58022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12ED4-2CC5-4D16-928E-BC6ED3B6B567}" type="datetimeFigureOut">
              <a:rPr lang="en-US" smtClean="0"/>
              <a:t>07-Jul-13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98E29-3EEF-49C3-91BE-21068EBD3968}" type="slidenum">
              <a:rPr lang="en-US" smtClean="0"/>
              <a:t>‹#›</a:t>
            </a:fld>
            <a:endParaRPr lang="en-US"/>
          </a:p>
        </p:txBody>
      </p:sp>
    </p:spTree>
    <p:extLst>
      <p:ext uri="{BB962C8B-B14F-4D97-AF65-F5344CB8AC3E}">
        <p14:creationId xmlns:p14="http://schemas.microsoft.com/office/powerpoint/2010/main" val="272907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12ED4-2CC5-4D16-928E-BC6ED3B6B567}" type="datetimeFigureOut">
              <a:rPr lang="en-US" smtClean="0"/>
              <a:t>07-Jul-13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98E29-3EEF-49C3-91BE-21068EBD3968}" type="slidenum">
              <a:rPr lang="en-US" smtClean="0"/>
              <a:t>‹#›</a:t>
            </a:fld>
            <a:endParaRPr lang="en-US"/>
          </a:p>
        </p:txBody>
      </p:sp>
    </p:spTree>
    <p:extLst>
      <p:ext uri="{BB962C8B-B14F-4D97-AF65-F5344CB8AC3E}">
        <p14:creationId xmlns:p14="http://schemas.microsoft.com/office/powerpoint/2010/main" val="250241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12ED4-2CC5-4D16-928E-BC6ED3B6B567}" type="datetimeFigureOut">
              <a:rPr lang="en-US" smtClean="0"/>
              <a:t>07-Jul-13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98E29-3EEF-49C3-91BE-21068EBD3968}" type="slidenum">
              <a:rPr lang="en-US" smtClean="0"/>
              <a:t>‹#›</a:t>
            </a:fld>
            <a:endParaRPr lang="en-US"/>
          </a:p>
        </p:txBody>
      </p:sp>
    </p:spTree>
    <p:extLst>
      <p:ext uri="{BB962C8B-B14F-4D97-AF65-F5344CB8AC3E}">
        <p14:creationId xmlns:p14="http://schemas.microsoft.com/office/powerpoint/2010/main" val="419010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812ED4-2CC5-4D16-928E-BC6ED3B6B567}" type="datetimeFigureOut">
              <a:rPr lang="en-US" smtClean="0"/>
              <a:t>07-Jul-13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98E29-3EEF-49C3-91BE-21068EBD3968}" type="slidenum">
              <a:rPr lang="en-US" smtClean="0"/>
              <a:t>‹#›</a:t>
            </a:fld>
            <a:endParaRPr lang="en-US"/>
          </a:p>
        </p:txBody>
      </p:sp>
    </p:spTree>
    <p:extLst>
      <p:ext uri="{BB962C8B-B14F-4D97-AF65-F5344CB8AC3E}">
        <p14:creationId xmlns:p14="http://schemas.microsoft.com/office/powerpoint/2010/main" val="409808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812ED4-2CC5-4D16-928E-BC6ED3B6B567}" type="datetimeFigureOut">
              <a:rPr lang="en-US" smtClean="0"/>
              <a:t>07-Jul-13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98E29-3EEF-49C3-91BE-21068EBD3968}" type="slidenum">
              <a:rPr lang="en-US" smtClean="0"/>
              <a:t>‹#›</a:t>
            </a:fld>
            <a:endParaRPr lang="en-US"/>
          </a:p>
        </p:txBody>
      </p:sp>
    </p:spTree>
    <p:extLst>
      <p:ext uri="{BB962C8B-B14F-4D97-AF65-F5344CB8AC3E}">
        <p14:creationId xmlns:p14="http://schemas.microsoft.com/office/powerpoint/2010/main" val="317314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812ED4-2CC5-4D16-928E-BC6ED3B6B567}" type="datetimeFigureOut">
              <a:rPr lang="en-US" smtClean="0"/>
              <a:t>07-Jul-13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98E29-3EEF-49C3-91BE-21068EBD3968}" type="slidenum">
              <a:rPr lang="en-US" smtClean="0"/>
              <a:t>‹#›</a:t>
            </a:fld>
            <a:endParaRPr lang="en-US"/>
          </a:p>
        </p:txBody>
      </p:sp>
    </p:spTree>
    <p:extLst>
      <p:ext uri="{BB962C8B-B14F-4D97-AF65-F5344CB8AC3E}">
        <p14:creationId xmlns:p14="http://schemas.microsoft.com/office/powerpoint/2010/main" val="356344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12ED4-2CC5-4D16-928E-BC6ED3B6B567}" type="datetimeFigureOut">
              <a:rPr lang="en-US" smtClean="0"/>
              <a:t>07-Jul-13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98E29-3EEF-49C3-91BE-21068EBD3968}" type="slidenum">
              <a:rPr lang="en-US" smtClean="0"/>
              <a:t>‹#›</a:t>
            </a:fld>
            <a:endParaRPr lang="en-US"/>
          </a:p>
        </p:txBody>
      </p:sp>
    </p:spTree>
    <p:extLst>
      <p:ext uri="{BB962C8B-B14F-4D97-AF65-F5344CB8AC3E}">
        <p14:creationId xmlns:p14="http://schemas.microsoft.com/office/powerpoint/2010/main" val="90325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12ED4-2CC5-4D16-928E-BC6ED3B6B567}" type="datetimeFigureOut">
              <a:rPr lang="en-US" smtClean="0"/>
              <a:t>07-Jul-13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98E29-3EEF-49C3-91BE-21068EBD3968}" type="slidenum">
              <a:rPr lang="en-US" smtClean="0"/>
              <a:t>‹#›</a:t>
            </a:fld>
            <a:endParaRPr lang="en-US"/>
          </a:p>
        </p:txBody>
      </p:sp>
    </p:spTree>
    <p:extLst>
      <p:ext uri="{BB962C8B-B14F-4D97-AF65-F5344CB8AC3E}">
        <p14:creationId xmlns:p14="http://schemas.microsoft.com/office/powerpoint/2010/main" val="253754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12ED4-2CC5-4D16-928E-BC6ED3B6B567}" type="datetimeFigureOut">
              <a:rPr lang="en-US" smtClean="0"/>
              <a:t>07-Jul-13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98E29-3EEF-49C3-91BE-21068EBD3968}" type="slidenum">
              <a:rPr lang="en-US" smtClean="0"/>
              <a:t>‹#›</a:t>
            </a:fld>
            <a:endParaRPr lang="en-US"/>
          </a:p>
        </p:txBody>
      </p:sp>
    </p:spTree>
    <p:extLst>
      <p:ext uri="{BB962C8B-B14F-4D97-AF65-F5344CB8AC3E}">
        <p14:creationId xmlns:p14="http://schemas.microsoft.com/office/powerpoint/2010/main" val="245246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12ED4-2CC5-4D16-928E-BC6ED3B6B567}" type="datetimeFigureOut">
              <a:rPr lang="en-US" smtClean="0"/>
              <a:t>07-Jul-13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98E29-3EEF-49C3-91BE-21068EBD3968}" type="slidenum">
              <a:rPr lang="en-US" smtClean="0"/>
              <a:t>‹#›</a:t>
            </a:fld>
            <a:endParaRPr lang="en-US"/>
          </a:p>
        </p:txBody>
      </p:sp>
    </p:spTree>
    <p:extLst>
      <p:ext uri="{BB962C8B-B14F-4D97-AF65-F5344CB8AC3E}">
        <p14:creationId xmlns:p14="http://schemas.microsoft.com/office/powerpoint/2010/main" val="315266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12ED4-2CC5-4D16-928E-BC6ED3B6B567}" type="datetimeFigureOut">
              <a:rPr lang="en-US" smtClean="0"/>
              <a:t>07-Jul-13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98E29-3EEF-49C3-91BE-21068EBD3968}" type="slidenum">
              <a:rPr lang="en-US" smtClean="0"/>
              <a:t>‹#›</a:t>
            </a:fld>
            <a:endParaRPr lang="en-US"/>
          </a:p>
        </p:txBody>
      </p:sp>
    </p:spTree>
    <p:extLst>
      <p:ext uri="{BB962C8B-B14F-4D97-AF65-F5344CB8AC3E}">
        <p14:creationId xmlns:p14="http://schemas.microsoft.com/office/powerpoint/2010/main" val="255625586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9962" b="89911" l="7227" r="91797">
                        <a14:foregroundMark x1="91406" y1="57471" x2="91797" y2="67178"/>
                        <a14:foregroundMark x1="7227" y1="44955" x2="13477" y2="52490"/>
                      </a14:backgroundRemoval>
                    </a14:imgEffect>
                  </a14:imgLayer>
                </a14:imgProps>
              </a:ext>
              <a:ext uri="{28A0092B-C50C-407E-A947-70E740481C1C}">
                <a14:useLocalDpi xmlns:a14="http://schemas.microsoft.com/office/drawing/2010/main" val="0"/>
              </a:ext>
            </a:extLst>
          </a:blip>
          <a:stretch>
            <a:fillRect/>
          </a:stretch>
        </p:blipFill>
        <p:spPr>
          <a:xfrm>
            <a:off x="-48491" y="-1"/>
            <a:ext cx="9171709" cy="7013133"/>
          </a:xfrm>
          <a:prstGeom prst="rect">
            <a:avLst/>
          </a:prstGeom>
        </p:spPr>
      </p:pic>
      <p:sp>
        <p:nvSpPr>
          <p:cNvPr id="4" name="Rectangle 3"/>
          <p:cNvSpPr/>
          <p:nvPr/>
        </p:nvSpPr>
        <p:spPr>
          <a:xfrm>
            <a:off x="1676400" y="2583235"/>
            <a:ext cx="5247590"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Romanian cuisine</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 y="89935"/>
            <a:ext cx="2507673" cy="974564"/>
          </a:xfrm>
          <a:prstGeom prst="rect">
            <a:avLst/>
          </a:prstGeom>
        </p:spPr>
      </p:pic>
      <p:sp>
        <p:nvSpPr>
          <p:cNvPr id="7" name="Rectangle 6"/>
          <p:cNvSpPr/>
          <p:nvPr/>
        </p:nvSpPr>
        <p:spPr>
          <a:xfrm>
            <a:off x="91500" y="5562600"/>
            <a:ext cx="6461700" cy="707886"/>
          </a:xfrm>
          <a:prstGeom prst="rect">
            <a:avLst/>
          </a:prstGeom>
          <a:noFill/>
        </p:spPr>
        <p:txBody>
          <a:bodyPr wrap="square" lIns="91440" tIns="45720" rIns="91440" bIns="45720">
            <a:spAutoFit/>
          </a:bodyPr>
          <a:lstStyle/>
          <a:p>
            <a:pPr algn="ctr"/>
            <a:r>
              <a:rPr lang="ro-RO"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Școala Gimnazială Nr. 5 Arad</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6709" y="228600"/>
            <a:ext cx="1676400" cy="1381556"/>
          </a:xfrm>
          <a:prstGeom prst="rect">
            <a:avLst/>
          </a:prstGeom>
        </p:spPr>
      </p:pic>
      <p:sp>
        <p:nvSpPr>
          <p:cNvPr id="9" name="Rectangle 8"/>
          <p:cNvSpPr/>
          <p:nvPr/>
        </p:nvSpPr>
        <p:spPr>
          <a:xfrm>
            <a:off x="-990600" y="2112180"/>
            <a:ext cx="3820854" cy="923330"/>
          </a:xfrm>
          <a:prstGeom prst="rect">
            <a:avLst/>
          </a:prstGeom>
          <a:noFill/>
        </p:spPr>
        <p:txBody>
          <a:bodyPr wrap="none" lIns="91440" tIns="45720" rIns="91440" bIns="45720">
            <a:prstTxWarp prst="textArchUp">
              <a:avLst>
                <a:gd name="adj" fmla="val 13593776"/>
              </a:avLst>
            </a:prstTxWarp>
            <a:spAutoFit/>
          </a:bodyPr>
          <a:lstStyle/>
          <a:p>
            <a:pPr algn="ctr"/>
            <a:r>
              <a:rPr lang="ro-RO"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Come</a:t>
            </a:r>
          </a:p>
          <a:p>
            <a:pPr algn="ctr"/>
            <a:r>
              <a:rPr lang="ro-RO"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close</a:t>
            </a:r>
            <a:r>
              <a:rPr lang="ro-RO"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ectangle 9"/>
          <p:cNvSpPr/>
          <p:nvPr/>
        </p:nvSpPr>
        <p:spPr>
          <a:xfrm>
            <a:off x="7008542" y="919378"/>
            <a:ext cx="2137316" cy="1569660"/>
          </a:xfrm>
          <a:prstGeom prst="rect">
            <a:avLst/>
          </a:prstGeom>
          <a:noFill/>
        </p:spPr>
        <p:txBody>
          <a:bodyPr wrap="none" lIns="91440" tIns="45720" rIns="91440" bIns="45720">
            <a:prstTxWarp prst="textArchDown">
              <a:avLst/>
            </a:prstTxWarp>
            <a:spAutoFit/>
          </a:bodyPr>
          <a:lstStyle/>
          <a:p>
            <a:pPr algn="ctr"/>
            <a:r>
              <a:rPr lang="ro-RO"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my world</a:t>
            </a:r>
          </a:p>
          <a:p>
            <a:pPr algn="ctr"/>
            <a:r>
              <a:rPr lang="ro-RO"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a:t>
            </a:r>
          </a:p>
          <a:p>
            <a:pPr algn="ctr"/>
            <a:r>
              <a:rPr lang="ro-RO"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your world</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Rectangle 10"/>
          <p:cNvSpPr/>
          <p:nvPr/>
        </p:nvSpPr>
        <p:spPr>
          <a:xfrm>
            <a:off x="2514600" y="89935"/>
            <a:ext cx="4613058" cy="523220"/>
          </a:xfrm>
          <a:prstGeom prst="rect">
            <a:avLst/>
          </a:prstGeom>
          <a:noFill/>
        </p:spPr>
        <p:txBody>
          <a:bodyPr wrap="none" lIns="91440" tIns="45720" rIns="91440" bIns="45720">
            <a:prstTxWarp prst="textChevron">
              <a:avLst/>
            </a:prstTxWarp>
            <a:spAutoFit/>
          </a:bodyPr>
          <a:lstStyle/>
          <a:p>
            <a:pPr algn="ctr"/>
            <a:r>
              <a:rPr lang="ro-RO"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Comenius multilateral project</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111558" y="6284386"/>
            <a:ext cx="8851609" cy="646331"/>
          </a:xfrm>
          <a:prstGeom prst="rect">
            <a:avLst/>
          </a:prstGeom>
        </p:spPr>
        <p:txBody>
          <a:bodyPr wrap="square">
            <a:spAutoFit/>
          </a:bodyPr>
          <a:lstStyle/>
          <a:p>
            <a:r>
              <a:rPr lang="en-US" sz="900" dirty="0" smtClean="0"/>
              <a:t>This project has been funded with support from the European Commission.</a:t>
            </a:r>
          </a:p>
          <a:p>
            <a:r>
              <a:rPr lang="en-US" sz="900" dirty="0" smtClean="0"/>
              <a:t>This publication reflects the views only of the author, and the Commission cannot be held responsible for any use which may be made of the information contained therein.</a:t>
            </a:r>
          </a:p>
          <a:p>
            <a:endParaRPr lang="en-US" dirty="0" smtClean="0"/>
          </a:p>
        </p:txBody>
      </p:sp>
    </p:spTree>
    <p:extLst>
      <p:ext uri="{BB962C8B-B14F-4D97-AF65-F5344CB8AC3E}">
        <p14:creationId xmlns:p14="http://schemas.microsoft.com/office/powerpoint/2010/main" val="294803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4572000" cy="6186309"/>
          </a:xfrm>
          <a:prstGeom prst="rect">
            <a:avLst/>
          </a:prstGeom>
        </p:spPr>
        <p:txBody>
          <a:bodyPr>
            <a:spAutoFit/>
          </a:bodyPr>
          <a:lstStyle/>
          <a:p>
            <a:pPr algn="just"/>
            <a:r>
              <a:rPr lang="en-US" sz="3600" b="1" dirty="0" smtClean="0">
                <a:effectLst>
                  <a:outerShdw blurRad="38100" dist="38100" dir="2700000" algn="tl">
                    <a:srgbClr val="000000">
                      <a:alpha val="43137"/>
                    </a:srgbClr>
                  </a:outerShdw>
                </a:effectLst>
                <a:latin typeface="Chiller" pitchFamily="82" charset="0"/>
              </a:rPr>
              <a:t>Romanian cuisine is a diverse blend of different dishes from several traditions with which it has come into contact, but it also maintains its own character. It has been greatly influenced by Ottoman cuisine, while it also includes influences from the cuisines of other </a:t>
            </a:r>
            <a:r>
              <a:rPr lang="en-US" sz="3600" b="1" dirty="0" err="1" smtClean="0">
                <a:effectLst>
                  <a:outerShdw blurRad="38100" dist="38100" dir="2700000" algn="tl">
                    <a:srgbClr val="000000">
                      <a:alpha val="43137"/>
                    </a:srgbClr>
                  </a:outerShdw>
                </a:effectLst>
                <a:latin typeface="Chiller" pitchFamily="82" charset="0"/>
              </a:rPr>
              <a:t>neighbours</a:t>
            </a:r>
            <a:r>
              <a:rPr lang="en-US" sz="3600" b="1" dirty="0" smtClean="0">
                <a:effectLst>
                  <a:outerShdw blurRad="38100" dist="38100" dir="2700000" algn="tl">
                    <a:srgbClr val="000000">
                      <a:alpha val="43137"/>
                    </a:srgbClr>
                  </a:outerShdw>
                </a:effectLst>
                <a:latin typeface="Chiller" pitchFamily="82" charset="0"/>
              </a:rPr>
              <a:t>, such as Germans, Serbs, Bulgarians and Hungarians.</a:t>
            </a:r>
            <a:endParaRPr lang="en-US" sz="3600" b="1" dirty="0">
              <a:effectLst>
                <a:outerShdw blurRad="38100" dist="38100" dir="2700000" algn="tl">
                  <a:srgbClr val="000000">
                    <a:alpha val="43137"/>
                  </a:srgbClr>
                </a:outerShdw>
              </a:effectLst>
              <a:latin typeface="Chiller" pitchFamily="8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1474">
            <a:off x="5714331" y="137414"/>
            <a:ext cx="2589923" cy="1931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4735" y="2316760"/>
            <a:ext cx="2594865" cy="2162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64036">
            <a:off x="5768761" y="4676267"/>
            <a:ext cx="2324141" cy="1818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5896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287982" y="508989"/>
            <a:ext cx="4572000" cy="4401205"/>
          </a:xfrm>
          <a:prstGeom prst="rect">
            <a:avLst/>
          </a:prstGeom>
        </p:spPr>
        <p:txBody>
          <a:bodyPr>
            <a:spAutoFit/>
          </a:bodyPr>
          <a:lstStyle/>
          <a:p>
            <a:pPr algn="just"/>
            <a:r>
              <a:rPr lang="en-US" sz="2000" dirty="0" smtClean="0">
                <a:latin typeface="Albertus MT" pitchFamily="34" charset="0"/>
              </a:rPr>
              <a:t>Quite different types of dishes are sometimes included under a generic term; for example, the category </a:t>
            </a:r>
            <a:r>
              <a:rPr lang="en-US" sz="2000" dirty="0" err="1" smtClean="0">
                <a:latin typeface="Albertus MT" pitchFamily="34" charset="0"/>
              </a:rPr>
              <a:t>ciorbă</a:t>
            </a:r>
            <a:r>
              <a:rPr lang="en-US" sz="2000" dirty="0" smtClean="0">
                <a:latin typeface="Albertus MT" pitchFamily="34" charset="0"/>
              </a:rPr>
              <a:t> includes a wide range of soups with a characteristic sour taste. These may be meat and vegetable soups, tripe and calf foot soups, or fish soups, all of which are soured by lemon juice, sauerkraut juice, vinegar, or traditionally </a:t>
            </a:r>
            <a:r>
              <a:rPr lang="en-US" sz="2000" dirty="0" err="1" smtClean="0">
                <a:latin typeface="Albertus MT" pitchFamily="34" charset="0"/>
              </a:rPr>
              <a:t>borş</a:t>
            </a:r>
            <a:r>
              <a:rPr lang="en-US" sz="2000" dirty="0" smtClean="0">
                <a:latin typeface="Albertus MT" pitchFamily="34" charset="0"/>
              </a:rPr>
              <a:t>. The category </a:t>
            </a:r>
            <a:r>
              <a:rPr lang="en-US" sz="2000" dirty="0" err="1" smtClean="0">
                <a:latin typeface="Albertus MT" pitchFamily="34" charset="0"/>
              </a:rPr>
              <a:t>ţuică</a:t>
            </a:r>
            <a:r>
              <a:rPr lang="en-US" sz="2000" dirty="0" smtClean="0">
                <a:latin typeface="Albertus MT" pitchFamily="34" charset="0"/>
              </a:rPr>
              <a:t> (plum brandy) is a generic name for a strong alcoholic spirit in Romania, while in other countries, every </a:t>
            </a:r>
            <a:r>
              <a:rPr lang="en-US" sz="2000" dirty="0" err="1" smtClean="0">
                <a:latin typeface="Albertus MT" pitchFamily="34" charset="0"/>
              </a:rPr>
              <a:t>flavour</a:t>
            </a:r>
            <a:r>
              <a:rPr lang="en-US" sz="2000" dirty="0" smtClean="0">
                <a:latin typeface="Albertus MT" pitchFamily="34" charset="0"/>
              </a:rPr>
              <a:t> has a different name.</a:t>
            </a:r>
            <a:endParaRPr lang="en-US" sz="2000" dirty="0">
              <a:latin typeface="Albertus MT"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382" y="4910194"/>
            <a:ext cx="4267200" cy="166914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52400"/>
            <a:ext cx="3069662" cy="2294572"/>
          </a:xfrm>
          <a:prstGeom prst="rect">
            <a:avLst/>
          </a:prstGeom>
        </p:spPr>
      </p:pic>
      <p:sp>
        <p:nvSpPr>
          <p:cNvPr id="5" name="Rectangle 4"/>
          <p:cNvSpPr/>
          <p:nvPr/>
        </p:nvSpPr>
        <p:spPr>
          <a:xfrm>
            <a:off x="2651474" y="2077640"/>
            <a:ext cx="813043" cy="369332"/>
          </a:xfrm>
          <a:prstGeom prst="rect">
            <a:avLst/>
          </a:prstGeom>
        </p:spPr>
        <p:txBody>
          <a:bodyPr wrap="none">
            <a:spAutoFit/>
          </a:bodyPr>
          <a:lstStyle/>
          <a:p>
            <a:r>
              <a:rPr lang="vi-VN" dirty="0" smtClean="0"/>
              <a:t>ciorbă</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9" y="2709591"/>
            <a:ext cx="2478687" cy="1974687"/>
          </a:xfrm>
          <a:prstGeom prst="rect">
            <a:avLst/>
          </a:prstGeom>
        </p:spPr>
      </p:pic>
      <p:sp>
        <p:nvSpPr>
          <p:cNvPr id="7" name="Rectangle 6"/>
          <p:cNvSpPr/>
          <p:nvPr/>
        </p:nvSpPr>
        <p:spPr>
          <a:xfrm>
            <a:off x="2580787" y="2725816"/>
            <a:ext cx="736099" cy="369332"/>
          </a:xfrm>
          <a:prstGeom prst="rect">
            <a:avLst/>
          </a:prstGeom>
        </p:spPr>
        <p:txBody>
          <a:bodyPr wrap="none">
            <a:spAutoFit/>
          </a:bodyPr>
          <a:lstStyle/>
          <a:p>
            <a:r>
              <a:rPr lang="vi-VN" dirty="0" smtClean="0"/>
              <a:t>ţuică </a:t>
            </a:r>
            <a:endParaRPr lang="en-US" dirty="0"/>
          </a:p>
        </p:txBody>
      </p:sp>
    </p:spTree>
    <p:extLst>
      <p:ext uri="{BB962C8B-B14F-4D97-AF65-F5344CB8AC3E}">
        <p14:creationId xmlns:p14="http://schemas.microsoft.com/office/powerpoint/2010/main" val="4072752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685800" y="221673"/>
            <a:ext cx="7543800" cy="369332"/>
          </a:xfrm>
          <a:prstGeom prst="rect">
            <a:avLst/>
          </a:prstGeom>
        </p:spPr>
        <p:txBody>
          <a:bodyPr wrap="square">
            <a:spAutoFit/>
          </a:bodyPr>
          <a:lstStyle/>
          <a:p>
            <a:r>
              <a:rPr lang="en-US" b="1" dirty="0" smtClean="0">
                <a:effectLst>
                  <a:outerShdw blurRad="38100" dist="38100" dir="2700000" algn="tl">
                    <a:srgbClr val="000000">
                      <a:alpha val="43137"/>
                    </a:srgbClr>
                  </a:outerShdw>
                </a:effectLst>
              </a:rPr>
              <a:t>Romanian recipes bear the same influences as the rest of Romanian culture. </a:t>
            </a:r>
            <a:endParaRPr lang="en-US" b="1" dirty="0">
              <a:effectLst>
                <a:outerShdw blurRad="38100" dist="38100" dir="2700000" algn="tl">
                  <a:srgbClr val="000000">
                    <a:alpha val="43137"/>
                  </a:srgbClr>
                </a:outerShdw>
              </a:effectLst>
            </a:endParaRPr>
          </a:p>
        </p:txBody>
      </p:sp>
      <p:sp>
        <p:nvSpPr>
          <p:cNvPr id="3" name="Rectangle 2"/>
          <p:cNvSpPr/>
          <p:nvPr/>
        </p:nvSpPr>
        <p:spPr>
          <a:xfrm>
            <a:off x="1447800" y="2059908"/>
            <a:ext cx="3810000" cy="646331"/>
          </a:xfrm>
          <a:prstGeom prst="rect">
            <a:avLst/>
          </a:prstGeom>
        </p:spPr>
        <p:txBody>
          <a:bodyPr wrap="square">
            <a:spAutoFit/>
          </a:bodyPr>
          <a:lstStyle/>
          <a:p>
            <a:r>
              <a:rPr lang="en-US" dirty="0" smtClean="0"/>
              <a:t>The Turks have brought meatballs (</a:t>
            </a:r>
            <a:r>
              <a:rPr lang="en-US" dirty="0" err="1" smtClean="0"/>
              <a:t>perişoare</a:t>
            </a:r>
            <a:r>
              <a:rPr lang="en-US" dirty="0" smtClean="0"/>
              <a:t> in a meatball soup)</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367"/>
          <a:stretch/>
        </p:blipFill>
        <p:spPr>
          <a:xfrm>
            <a:off x="666565" y="2706239"/>
            <a:ext cx="2566923" cy="1552352"/>
          </a:xfrm>
          <a:prstGeom prst="rect">
            <a:avLst/>
          </a:prstGeom>
        </p:spPr>
      </p:pic>
      <p:sp>
        <p:nvSpPr>
          <p:cNvPr id="5" name="Rectangle 4"/>
          <p:cNvSpPr/>
          <p:nvPr/>
        </p:nvSpPr>
        <p:spPr>
          <a:xfrm>
            <a:off x="5105400" y="863630"/>
            <a:ext cx="3259867" cy="369332"/>
          </a:xfrm>
          <a:prstGeom prst="rect">
            <a:avLst/>
          </a:prstGeom>
        </p:spPr>
        <p:txBody>
          <a:bodyPr wrap="none">
            <a:spAutoFit/>
          </a:bodyPr>
          <a:lstStyle/>
          <a:p>
            <a:r>
              <a:rPr lang="ro-RO" dirty="0"/>
              <a:t>F</a:t>
            </a:r>
            <a:r>
              <a:rPr lang="en-US" dirty="0" smtClean="0"/>
              <a:t>rom the Greeks there is </a:t>
            </a:r>
            <a:r>
              <a:rPr lang="en-US" dirty="0" err="1" smtClean="0"/>
              <a:t>musaca</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298325"/>
            <a:ext cx="2731894" cy="1814758"/>
          </a:xfrm>
          <a:prstGeom prst="rect">
            <a:avLst/>
          </a:prstGeom>
        </p:spPr>
      </p:pic>
      <p:sp>
        <p:nvSpPr>
          <p:cNvPr id="7" name="Rectangle 6"/>
          <p:cNvSpPr/>
          <p:nvPr/>
        </p:nvSpPr>
        <p:spPr>
          <a:xfrm>
            <a:off x="4038600" y="3113083"/>
            <a:ext cx="3617016" cy="369332"/>
          </a:xfrm>
          <a:prstGeom prst="rect">
            <a:avLst/>
          </a:prstGeom>
        </p:spPr>
        <p:txBody>
          <a:bodyPr wrap="none">
            <a:spAutoFit/>
          </a:bodyPr>
          <a:lstStyle/>
          <a:p>
            <a:r>
              <a:rPr lang="ro-RO" dirty="0"/>
              <a:t>F</a:t>
            </a:r>
            <a:r>
              <a:rPr lang="en-US" dirty="0" smtClean="0"/>
              <a:t>rom the Austrians there is the </a:t>
            </a:r>
            <a:r>
              <a:rPr lang="en-US" dirty="0" err="1" smtClean="0"/>
              <a:t>şniţel</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6715" y="3482415"/>
            <a:ext cx="2506085" cy="1684418"/>
          </a:xfrm>
          <a:prstGeom prst="rect">
            <a:avLst/>
          </a:prstGeom>
        </p:spPr>
      </p:pic>
      <p:sp>
        <p:nvSpPr>
          <p:cNvPr id="9" name="Rectangle 8"/>
          <p:cNvSpPr/>
          <p:nvPr/>
        </p:nvSpPr>
        <p:spPr>
          <a:xfrm>
            <a:off x="266700" y="5310705"/>
            <a:ext cx="8382000" cy="1200329"/>
          </a:xfrm>
          <a:prstGeom prst="rect">
            <a:avLst/>
          </a:prstGeom>
        </p:spPr>
        <p:txBody>
          <a:bodyPr wrap="square">
            <a:spAutoFit/>
          </a:bodyPr>
          <a:lstStyle/>
          <a:p>
            <a:r>
              <a:rPr lang="en-US" dirty="0" smtClean="0"/>
              <a:t>The Romanians share many foods with the Balkan area (in which Turkey was the cultural vehicle), with Central Europe (mostly in the form of German-Austrian dishes introduced through Hungary or by the Saxons in Transylvania) and Eastern Europe. Some others are original or can be traced to the Roman or other ancient civilizations. </a:t>
            </a:r>
            <a:endParaRPr lang="en-US" dirty="0"/>
          </a:p>
        </p:txBody>
      </p:sp>
    </p:spTree>
    <p:extLst>
      <p:ext uri="{BB962C8B-B14F-4D97-AF65-F5344CB8AC3E}">
        <p14:creationId xmlns:p14="http://schemas.microsoft.com/office/powerpoint/2010/main" val="2855653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1000" y="381000"/>
            <a:ext cx="8534400" cy="2246769"/>
          </a:xfrm>
          <a:prstGeom prst="rect">
            <a:avLst/>
          </a:prstGeom>
        </p:spPr>
        <p:txBody>
          <a:bodyPr wrap="square">
            <a:spAutoFit/>
          </a:bodyPr>
          <a:lstStyle/>
          <a:p>
            <a:pPr algn="just"/>
            <a:r>
              <a:rPr lang="en-US" sz="2800" dirty="0" smtClean="0"/>
              <a:t>One of the most common meals is the </a:t>
            </a:r>
            <a:r>
              <a:rPr lang="en-US" sz="2800" dirty="0" err="1" smtClean="0"/>
              <a:t>mămăliga</a:t>
            </a:r>
            <a:r>
              <a:rPr lang="en-US" sz="2800" dirty="0" smtClean="0"/>
              <a:t>, a type of polenta, served on its own or as an accompaniment. </a:t>
            </a:r>
            <a:endParaRPr lang="ro-RO" sz="2800" dirty="0" smtClean="0"/>
          </a:p>
          <a:p>
            <a:pPr algn="just"/>
            <a:r>
              <a:rPr lang="en-US" sz="2800" dirty="0" smtClean="0"/>
              <a:t>Pork is the main meat used in Romanian cuisine, but also beef is consumed and a good lamb or fish dish is never to be refused.</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55" y="3124200"/>
            <a:ext cx="3351197" cy="261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745" y="2381250"/>
            <a:ext cx="20288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270586"/>
            <a:ext cx="2590800" cy="241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24400" y="6019800"/>
            <a:ext cx="4267200" cy="646331"/>
          </a:xfrm>
          <a:prstGeom prst="rect">
            <a:avLst/>
          </a:prstGeom>
          <a:noFill/>
        </p:spPr>
        <p:txBody>
          <a:bodyPr wrap="square" rtlCol="0">
            <a:spAutoFit/>
          </a:bodyPr>
          <a:lstStyle/>
          <a:p>
            <a:pPr algn="ctr"/>
            <a:r>
              <a:rPr lang="ro-RO" dirty="0" smtClean="0"/>
              <a:t>Vlaiconi Cristiana and Reștea Gabriela</a:t>
            </a:r>
          </a:p>
          <a:p>
            <a:pPr algn="ctr"/>
            <a:r>
              <a:rPr lang="ro-RO" dirty="0" smtClean="0"/>
              <a:t>Clasa a VIII-a D</a:t>
            </a:r>
            <a:endParaRPr lang="en-US" dirty="0"/>
          </a:p>
        </p:txBody>
      </p:sp>
    </p:spTree>
    <p:extLst>
      <p:ext uri="{BB962C8B-B14F-4D97-AF65-F5344CB8AC3E}">
        <p14:creationId xmlns:p14="http://schemas.microsoft.com/office/powerpoint/2010/main" val="1907272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TotalTime>
  <Words>382</Words>
  <Application>Microsoft Office PowerPoint</Application>
  <PresentationFormat>On-screen Show (4:3)</PresentationFormat>
  <Paragraphs>23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2013-07-07T05:58:05Z</dcterms:created>
  <dcterms:modified xsi:type="dcterms:W3CDTF">2013-07-07T07:05:22Z</dcterms:modified>
</cp:coreProperties>
</file>