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534" y="-34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B048F64-5479-4FA1-861B-14B8BBFE3273}" type="datetimeFigureOut">
              <a:rPr lang="nl-NL" smtClean="0"/>
              <a:pPr/>
              <a:t>9-6-2012</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042400B-FACA-4EAF-ADA2-69CD202FDFCE}" type="slidenum">
              <a:rPr lang="nl-NL" smtClean="0"/>
              <a:pPr/>
              <a:t>‹#›</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CB048F64-5479-4FA1-861B-14B8BBFE3273}" type="datetimeFigureOut">
              <a:rPr lang="nl-NL" smtClean="0"/>
              <a:pPr/>
              <a:t>9-6-2012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42400B-FACA-4EAF-ADA2-69CD202FDFCE}"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CB048F64-5479-4FA1-861B-14B8BBFE3273}" type="datetimeFigureOut">
              <a:rPr lang="nl-NL" smtClean="0"/>
              <a:pPr/>
              <a:t>9-6-2012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42400B-FACA-4EAF-ADA2-69CD202FDFCE}"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B048F64-5479-4FA1-861B-14B8BBFE3273}" type="datetimeFigureOut">
              <a:rPr lang="nl-NL" smtClean="0"/>
              <a:pPr/>
              <a:t>9-6-2012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42400B-FACA-4EAF-ADA2-69CD202FDFCE}"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B048F64-5479-4FA1-861B-14B8BBFE3273}" type="datetimeFigureOut">
              <a:rPr lang="nl-NL" smtClean="0"/>
              <a:pPr/>
              <a:t>9-6-2012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42400B-FACA-4EAF-ADA2-69CD202FDFCE}"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CB048F64-5479-4FA1-861B-14B8BBFE3273}" type="datetimeFigureOut">
              <a:rPr lang="nl-NL" smtClean="0"/>
              <a:pPr/>
              <a:t>9-6-2012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042400B-FACA-4EAF-ADA2-69CD202FDFCE}" type="slidenum">
              <a:rPr lang="nl-NL" smtClean="0"/>
              <a:pPr/>
              <a:t>‹#›</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CB048F64-5479-4FA1-861B-14B8BBFE3273}" type="datetimeFigureOut">
              <a:rPr lang="nl-NL" smtClean="0"/>
              <a:pPr/>
              <a:t>9-6-2012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042400B-FACA-4EAF-ADA2-69CD202FDFCE}"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CB048F64-5479-4FA1-861B-14B8BBFE3273}" type="datetimeFigureOut">
              <a:rPr lang="nl-NL" smtClean="0"/>
              <a:pPr/>
              <a:t>9-6-2012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042400B-FACA-4EAF-ADA2-69CD202FDFCE}"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48F64-5479-4FA1-861B-14B8BBFE3273}" type="datetimeFigureOut">
              <a:rPr lang="nl-NL" smtClean="0"/>
              <a:pPr/>
              <a:t>9-6-2012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042400B-FACA-4EAF-ADA2-69CD202FDFCE}"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B048F64-5479-4FA1-861B-14B8BBFE3273}" type="datetimeFigureOut">
              <a:rPr lang="nl-NL" smtClean="0"/>
              <a:pPr/>
              <a:t>9-6-2012</a:t>
            </a:fld>
            <a:endParaRPr lang="nl-NL"/>
          </a:p>
        </p:txBody>
      </p:sp>
      <p:sp>
        <p:nvSpPr>
          <p:cNvPr id="7" name="Slide Number Placeholder 6"/>
          <p:cNvSpPr>
            <a:spLocks noGrp="1"/>
          </p:cNvSpPr>
          <p:nvPr>
            <p:ph type="sldNum" sz="quarter" idx="12"/>
          </p:nvPr>
        </p:nvSpPr>
        <p:spPr/>
        <p:txBody>
          <a:bodyPr/>
          <a:lstStyle/>
          <a:p>
            <a:fld id="{E042400B-FACA-4EAF-ADA2-69CD202FDFCE}" type="slidenum">
              <a:rPr lang="nl-NL" smtClean="0"/>
              <a:pPr/>
              <a:t>‹#›</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B048F64-5479-4FA1-861B-14B8BBFE3273}" type="datetimeFigureOut">
              <a:rPr lang="nl-NL" smtClean="0"/>
              <a:pPr/>
              <a:t>9-6-2012</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E042400B-FACA-4EAF-ADA2-69CD202FDFCE}"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B048F64-5479-4FA1-861B-14B8BBFE3273}" type="datetimeFigureOut">
              <a:rPr lang="nl-NL" smtClean="0"/>
              <a:pPr/>
              <a:t>9-6-2012</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042400B-FACA-4EAF-ADA2-69CD202FDFCE}"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US" dirty="0" smtClean="0">
                <a:latin typeface="Adobe Heiti Std R" pitchFamily="34" charset="-128"/>
                <a:ea typeface="Adobe Heiti Std R" pitchFamily="34" charset="-128"/>
              </a:rPr>
              <a:t>Protected animals in the Netherlands </a:t>
            </a:r>
            <a:endParaRPr lang="nl-NL" dirty="0">
              <a:latin typeface="Adobe Heiti Std R" pitchFamily="34" charset="-128"/>
              <a:ea typeface="Adobe Heiti Std R" pitchFamily="34" charset="-128"/>
            </a:endParaRPr>
          </a:p>
        </p:txBody>
      </p:sp>
      <p:sp>
        <p:nvSpPr>
          <p:cNvPr id="3" name="Ondertitel 2"/>
          <p:cNvSpPr>
            <a:spLocks noGrp="1"/>
          </p:cNvSpPr>
          <p:nvPr>
            <p:ph type="subTitle" idx="1"/>
          </p:nvPr>
        </p:nvSpPr>
        <p:spPr/>
        <p:txBody>
          <a:bodyPr/>
          <a:lstStyle/>
          <a:p>
            <a:r>
              <a:rPr lang="en-US" dirty="0" smtClean="0"/>
              <a:t> </a:t>
            </a:r>
          </a:p>
          <a:p>
            <a:endParaRPr lang="en-US" dirty="0"/>
          </a:p>
          <a:p>
            <a:r>
              <a:rPr lang="en-US" sz="1600" dirty="0" smtClean="0"/>
              <a:t>Made by: Nikki </a:t>
            </a:r>
            <a:r>
              <a:rPr lang="en-US" sz="1600" dirty="0" err="1" smtClean="0"/>
              <a:t>Smit</a:t>
            </a:r>
            <a:r>
              <a:rPr lang="en-US" sz="1600" dirty="0"/>
              <a:t> </a:t>
            </a:r>
            <a:r>
              <a:rPr lang="en-US" sz="1600" dirty="0" smtClean="0"/>
              <a:t>and Julie </a:t>
            </a:r>
            <a:r>
              <a:rPr lang="en-US" sz="1600" dirty="0" err="1" smtClean="0"/>
              <a:t>Nannenberg</a:t>
            </a:r>
            <a:r>
              <a:rPr lang="en-US" sz="1600" dirty="0" smtClean="0"/>
              <a:t>.</a:t>
            </a:r>
            <a:endParaRPr lang="nl-NL" sz="1600" dirty="0"/>
          </a:p>
        </p:txBody>
      </p:sp>
    </p:spTree>
    <p:extLst>
      <p:ext uri="{BB962C8B-B14F-4D97-AF65-F5344CB8AC3E}">
        <p14:creationId xmlns:p14="http://schemas.microsoft.com/office/powerpoint/2010/main" xmlns="" val="120264290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solidFill>
                  <a:schemeClr val="tx1"/>
                </a:solidFill>
              </a:rPr>
              <a:t>The protected animal species.</a:t>
            </a:r>
            <a:endParaRPr lang="nl-NL" dirty="0">
              <a:solidFill>
                <a:schemeClr val="tx1"/>
              </a:solidFill>
            </a:endParaRPr>
          </a:p>
        </p:txBody>
      </p:sp>
      <p:sp>
        <p:nvSpPr>
          <p:cNvPr id="3" name="Tijdelijke aanduiding voor inhoud 2"/>
          <p:cNvSpPr>
            <a:spLocks noGrp="1"/>
          </p:cNvSpPr>
          <p:nvPr>
            <p:ph idx="1"/>
          </p:nvPr>
        </p:nvSpPr>
        <p:spPr/>
        <p:txBody>
          <a:bodyPr/>
          <a:lstStyle/>
          <a:p>
            <a:r>
              <a:rPr lang="en-US" dirty="0" smtClean="0"/>
              <a:t>The seal </a:t>
            </a:r>
          </a:p>
          <a:p>
            <a:r>
              <a:rPr lang="en-US" dirty="0" smtClean="0"/>
              <a:t>The hamster </a:t>
            </a:r>
          </a:p>
          <a:p>
            <a:r>
              <a:rPr lang="en-US" dirty="0" smtClean="0"/>
              <a:t>The wild cat</a:t>
            </a:r>
          </a:p>
          <a:p>
            <a:r>
              <a:rPr lang="en-US" dirty="0" smtClean="0"/>
              <a:t>The wolf </a:t>
            </a:r>
          </a:p>
          <a:p>
            <a:r>
              <a:rPr lang="en-US" dirty="0" smtClean="0"/>
              <a:t>The beaver </a:t>
            </a:r>
          </a:p>
          <a:p>
            <a:r>
              <a:rPr lang="en-US" dirty="0" smtClean="0"/>
              <a:t>The fallow deer</a:t>
            </a:r>
            <a:endParaRPr lang="nl-NL" dirty="0"/>
          </a:p>
        </p:txBody>
      </p:sp>
    </p:spTree>
    <p:extLst>
      <p:ext uri="{BB962C8B-B14F-4D97-AF65-F5344CB8AC3E}">
        <p14:creationId xmlns:p14="http://schemas.microsoft.com/office/powerpoint/2010/main" xmlns="" val="2155791662"/>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00471" y="692696"/>
            <a:ext cx="7024744" cy="1143000"/>
          </a:xfrm>
        </p:spPr>
        <p:txBody>
          <a:bodyPr/>
          <a:lstStyle/>
          <a:p>
            <a:r>
              <a:rPr lang="en-US" dirty="0" smtClean="0">
                <a:solidFill>
                  <a:schemeClr val="tx1"/>
                </a:solidFill>
              </a:rPr>
              <a:t>The seal </a:t>
            </a:r>
            <a:endParaRPr lang="nl-NL" dirty="0">
              <a:solidFill>
                <a:schemeClr val="tx1"/>
              </a:solidFill>
            </a:endParaRPr>
          </a:p>
        </p:txBody>
      </p:sp>
      <p:pic>
        <p:nvPicPr>
          <p:cNvPr id="4" name="Tijdelijke aanduiding voor inhoud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724128" y="4941168"/>
            <a:ext cx="2998446" cy="1685919"/>
          </a:xfrm>
        </p:spPr>
      </p:pic>
      <p:sp>
        <p:nvSpPr>
          <p:cNvPr id="6" name="Tekstvak 5"/>
          <p:cNvSpPr txBox="1"/>
          <p:nvPr/>
        </p:nvSpPr>
        <p:spPr>
          <a:xfrm>
            <a:off x="1300471" y="1916832"/>
            <a:ext cx="7272808" cy="3785652"/>
          </a:xfrm>
          <a:prstGeom prst="rect">
            <a:avLst/>
          </a:prstGeom>
          <a:noFill/>
        </p:spPr>
        <p:txBody>
          <a:bodyPr wrap="square" rtlCol="0">
            <a:spAutoFit/>
          </a:bodyPr>
          <a:lstStyle/>
          <a:p>
            <a:r>
              <a:rPr lang="en-US" sz="2400" dirty="0" smtClean="0"/>
              <a:t>The seal is a sea predator that is found in the sea in the North of the Netherlands which is called ‘de Waddenzee’(The Dutch Shallows). Earlier there were so many seals, that they got hunted. But in the twentieth century there were only a few thousands of them left. Another cause could be the water pollution. Now the seal is a protected species and since it has been protected the population has grown enormously. </a:t>
            </a:r>
            <a:endParaRPr lang="nl-NL" sz="2400" dirty="0"/>
          </a:p>
        </p:txBody>
      </p:sp>
    </p:spTree>
    <p:extLst>
      <p:ext uri="{BB962C8B-B14F-4D97-AF65-F5344CB8AC3E}">
        <p14:creationId xmlns:p14="http://schemas.microsoft.com/office/powerpoint/2010/main" xmlns="" val="1019768930"/>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chemeClr val="tx1"/>
                </a:solidFill>
              </a:rPr>
              <a:t>The hamster.</a:t>
            </a:r>
            <a:endParaRPr lang="nl-NL" dirty="0">
              <a:solidFill>
                <a:schemeClr val="tx1"/>
              </a:solidFill>
            </a:endParaRPr>
          </a:p>
        </p:txBody>
      </p:sp>
      <p:sp>
        <p:nvSpPr>
          <p:cNvPr id="3" name="Tijdelijke aanduiding voor inhoud 2"/>
          <p:cNvSpPr>
            <a:spLocks noGrp="1"/>
          </p:cNvSpPr>
          <p:nvPr>
            <p:ph idx="1"/>
          </p:nvPr>
        </p:nvSpPr>
        <p:spPr/>
        <p:txBody>
          <a:bodyPr/>
          <a:lstStyle/>
          <a:p>
            <a:r>
              <a:rPr lang="en-US" dirty="0" smtClean="0"/>
              <a:t>The hamster is a medium sized rodent with a short tail. The hamster lives in grasslands, fields and especially farmland. A few years ago the hamster was almost extinct,  because of the cold and wet weather in the Netherlands but now the population of the hamster seems to have stabilized, but they aren’t out off the ‘danger-zone’ yet. </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16017" y="620688"/>
            <a:ext cx="2494758" cy="1656184"/>
          </a:xfrm>
          <a:prstGeom prst="rect">
            <a:avLst/>
          </a:prstGeom>
        </p:spPr>
      </p:pic>
    </p:spTree>
    <p:extLst>
      <p:ext uri="{BB962C8B-B14F-4D97-AF65-F5344CB8AC3E}">
        <p14:creationId xmlns:p14="http://schemas.microsoft.com/office/powerpoint/2010/main" xmlns="" val="99755459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chemeClr val="tx1"/>
                </a:solidFill>
              </a:rPr>
              <a:t>The wild cat.</a:t>
            </a:r>
            <a:endParaRPr lang="nl-NL" dirty="0">
              <a:solidFill>
                <a:schemeClr val="tx1"/>
              </a:solidFill>
            </a:endParaRPr>
          </a:p>
        </p:txBody>
      </p:sp>
      <p:sp>
        <p:nvSpPr>
          <p:cNvPr id="3" name="Tijdelijke aanduiding voor inhoud 2"/>
          <p:cNvSpPr>
            <a:spLocks noGrp="1"/>
          </p:cNvSpPr>
          <p:nvPr>
            <p:ph idx="1"/>
          </p:nvPr>
        </p:nvSpPr>
        <p:spPr/>
        <p:txBody>
          <a:bodyPr/>
          <a:lstStyle/>
          <a:p>
            <a:r>
              <a:rPr lang="en-US" dirty="0" smtClean="0"/>
              <a:t>The wild cat is very similar to the normal house-cat, the only difference is that the tail of the wild cat is much thicker. The wild cat is a protected animal because earlier they got hunted for fun, and many of them don’t survive the cold winters. But now that it is a protected animal, it is doing fine again. </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76122" y="4509120"/>
            <a:ext cx="1567877" cy="2348880"/>
          </a:xfrm>
          <a:prstGeom prst="rect">
            <a:avLst/>
          </a:prstGeom>
        </p:spPr>
      </p:pic>
    </p:spTree>
    <p:extLst>
      <p:ext uri="{BB962C8B-B14F-4D97-AF65-F5344CB8AC3E}">
        <p14:creationId xmlns:p14="http://schemas.microsoft.com/office/powerpoint/2010/main" xmlns="" val="2136347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1"/>
                </a:solidFill>
              </a:rPr>
              <a:t>The wolf</a:t>
            </a:r>
            <a:endParaRPr lang="nl-NL" dirty="0">
              <a:solidFill>
                <a:schemeClr val="tx1"/>
              </a:solidFill>
            </a:endParaRPr>
          </a:p>
        </p:txBody>
      </p:sp>
      <p:sp>
        <p:nvSpPr>
          <p:cNvPr id="3" name="Tijdelijke aanduiding voor tekst 2"/>
          <p:cNvSpPr>
            <a:spLocks noGrp="1"/>
          </p:cNvSpPr>
          <p:nvPr>
            <p:ph idx="1"/>
          </p:nvPr>
        </p:nvSpPr>
        <p:spPr/>
        <p:txBody>
          <a:bodyPr/>
          <a:lstStyle/>
          <a:p>
            <a:r>
              <a:rPr lang="nl-NL" dirty="0" err="1" smtClean="0">
                <a:solidFill>
                  <a:schemeClr val="tx1"/>
                </a:solidFill>
              </a:rPr>
              <a:t>This</a:t>
            </a:r>
            <a:r>
              <a:rPr lang="nl-NL" dirty="0" smtClean="0">
                <a:solidFill>
                  <a:schemeClr val="tx1"/>
                </a:solidFill>
              </a:rPr>
              <a:t> </a:t>
            </a:r>
            <a:r>
              <a:rPr lang="nl-NL" dirty="0" err="1" smtClean="0">
                <a:solidFill>
                  <a:schemeClr val="tx1"/>
                </a:solidFill>
              </a:rPr>
              <a:t>year</a:t>
            </a:r>
            <a:r>
              <a:rPr lang="nl-NL" dirty="0" smtClean="0">
                <a:solidFill>
                  <a:schemeClr val="tx1"/>
                </a:solidFill>
              </a:rPr>
              <a:t> the wolf is coming </a:t>
            </a:r>
            <a:r>
              <a:rPr lang="nl-NL" dirty="0" err="1" smtClean="0">
                <a:solidFill>
                  <a:schemeClr val="tx1"/>
                </a:solidFill>
              </a:rPr>
              <a:t>closer</a:t>
            </a:r>
            <a:r>
              <a:rPr lang="nl-NL" dirty="0" smtClean="0">
                <a:solidFill>
                  <a:schemeClr val="tx1"/>
                </a:solidFill>
              </a:rPr>
              <a:t> to the </a:t>
            </a:r>
            <a:r>
              <a:rPr lang="nl-NL" dirty="0" err="1" smtClean="0">
                <a:solidFill>
                  <a:schemeClr val="tx1"/>
                </a:solidFill>
              </a:rPr>
              <a:t>Netherlands</a:t>
            </a:r>
            <a:r>
              <a:rPr lang="nl-NL" dirty="0" smtClean="0">
                <a:solidFill>
                  <a:schemeClr val="tx1"/>
                </a:solidFill>
              </a:rPr>
              <a:t>. The first </a:t>
            </a:r>
            <a:r>
              <a:rPr lang="nl-NL" dirty="0" err="1" smtClean="0">
                <a:solidFill>
                  <a:schemeClr val="tx1"/>
                </a:solidFill>
              </a:rPr>
              <a:t>group</a:t>
            </a:r>
            <a:r>
              <a:rPr lang="nl-NL" dirty="0" smtClean="0">
                <a:solidFill>
                  <a:schemeClr val="tx1"/>
                </a:solidFill>
              </a:rPr>
              <a:t> of </a:t>
            </a:r>
            <a:r>
              <a:rPr lang="nl-NL" dirty="0" err="1" smtClean="0">
                <a:solidFill>
                  <a:schemeClr val="tx1"/>
                </a:solidFill>
              </a:rPr>
              <a:t>wolves</a:t>
            </a:r>
            <a:r>
              <a:rPr lang="nl-NL" dirty="0" smtClean="0">
                <a:solidFill>
                  <a:schemeClr val="tx1"/>
                </a:solidFill>
              </a:rPr>
              <a:t> are </a:t>
            </a:r>
            <a:r>
              <a:rPr lang="nl-NL" dirty="0" err="1" smtClean="0">
                <a:solidFill>
                  <a:schemeClr val="tx1"/>
                </a:solidFill>
              </a:rPr>
              <a:t>already</a:t>
            </a:r>
            <a:r>
              <a:rPr lang="nl-NL" dirty="0" smtClean="0">
                <a:solidFill>
                  <a:schemeClr val="tx1"/>
                </a:solidFill>
              </a:rPr>
              <a:t> in the </a:t>
            </a:r>
            <a:r>
              <a:rPr lang="nl-NL" dirty="0" err="1" smtClean="0">
                <a:solidFill>
                  <a:schemeClr val="tx1"/>
                </a:solidFill>
              </a:rPr>
              <a:t>south</a:t>
            </a:r>
            <a:r>
              <a:rPr lang="nl-NL" dirty="0" smtClean="0">
                <a:solidFill>
                  <a:schemeClr val="tx1"/>
                </a:solidFill>
              </a:rPr>
              <a:t> of the Netherlands. </a:t>
            </a:r>
            <a:r>
              <a:rPr lang="nl-NL" dirty="0" err="1" smtClean="0">
                <a:solidFill>
                  <a:schemeClr val="tx1"/>
                </a:solidFill>
              </a:rPr>
              <a:t>So</a:t>
            </a:r>
            <a:r>
              <a:rPr lang="nl-NL" dirty="0" smtClean="0">
                <a:solidFill>
                  <a:schemeClr val="tx1"/>
                </a:solidFill>
              </a:rPr>
              <a:t> </a:t>
            </a:r>
            <a:r>
              <a:rPr lang="nl-NL" dirty="0" err="1" smtClean="0">
                <a:solidFill>
                  <a:schemeClr val="tx1"/>
                </a:solidFill>
              </a:rPr>
              <a:t>there</a:t>
            </a:r>
            <a:r>
              <a:rPr lang="nl-NL" dirty="0" smtClean="0">
                <a:solidFill>
                  <a:schemeClr val="tx1"/>
                </a:solidFill>
              </a:rPr>
              <a:t> are </a:t>
            </a:r>
            <a:r>
              <a:rPr lang="nl-NL" dirty="0" err="1" smtClean="0">
                <a:solidFill>
                  <a:schemeClr val="tx1"/>
                </a:solidFill>
              </a:rPr>
              <a:t>really</a:t>
            </a:r>
            <a:r>
              <a:rPr lang="nl-NL" dirty="0" smtClean="0">
                <a:solidFill>
                  <a:schemeClr val="tx1"/>
                </a:solidFill>
              </a:rPr>
              <a:t> few </a:t>
            </a:r>
            <a:r>
              <a:rPr lang="nl-NL" dirty="0" err="1" smtClean="0">
                <a:solidFill>
                  <a:schemeClr val="tx1"/>
                </a:solidFill>
              </a:rPr>
              <a:t>wolves</a:t>
            </a:r>
            <a:r>
              <a:rPr lang="nl-NL" dirty="0" smtClean="0">
                <a:solidFill>
                  <a:schemeClr val="tx1"/>
                </a:solidFill>
              </a:rPr>
              <a:t>, </a:t>
            </a:r>
            <a:r>
              <a:rPr lang="nl-NL" dirty="0" err="1" smtClean="0">
                <a:solidFill>
                  <a:schemeClr val="tx1"/>
                </a:solidFill>
              </a:rPr>
              <a:t>that</a:t>
            </a:r>
            <a:r>
              <a:rPr lang="nl-NL" dirty="0" smtClean="0">
                <a:solidFill>
                  <a:schemeClr val="tx1"/>
                </a:solidFill>
              </a:rPr>
              <a:t> is </a:t>
            </a:r>
            <a:r>
              <a:rPr lang="nl-NL" dirty="0" err="1" smtClean="0">
                <a:solidFill>
                  <a:schemeClr val="tx1"/>
                </a:solidFill>
              </a:rPr>
              <a:t>why</a:t>
            </a:r>
            <a:r>
              <a:rPr lang="nl-NL" dirty="0" smtClean="0">
                <a:solidFill>
                  <a:schemeClr val="tx1"/>
                </a:solidFill>
              </a:rPr>
              <a:t> the wolf is a </a:t>
            </a:r>
            <a:r>
              <a:rPr lang="nl-NL" dirty="0" err="1" smtClean="0">
                <a:solidFill>
                  <a:schemeClr val="tx1"/>
                </a:solidFill>
              </a:rPr>
              <a:t>protected</a:t>
            </a:r>
            <a:r>
              <a:rPr lang="nl-NL" dirty="0" smtClean="0">
                <a:solidFill>
                  <a:schemeClr val="tx1"/>
                </a:solidFill>
              </a:rPr>
              <a:t> </a:t>
            </a:r>
            <a:r>
              <a:rPr lang="nl-NL" dirty="0" err="1" smtClean="0">
                <a:solidFill>
                  <a:schemeClr val="tx1"/>
                </a:solidFill>
              </a:rPr>
              <a:t>animal</a:t>
            </a:r>
            <a:r>
              <a:rPr lang="nl-NL" dirty="0" smtClean="0">
                <a:solidFill>
                  <a:schemeClr val="tx1"/>
                </a:solidFill>
              </a:rPr>
              <a:t>.</a:t>
            </a:r>
            <a:endParaRPr lang="nl-NL" dirty="0">
              <a:solidFill>
                <a:schemeClr val="tx1"/>
              </a:solidFill>
            </a:endParaRPr>
          </a:p>
        </p:txBody>
      </p:sp>
      <p:pic>
        <p:nvPicPr>
          <p:cNvPr id="1026" name="Picture 2" descr="http://www.wolveninnederland.nl/ark/images/wolf/300x225/bialowieza_2006_12_19_0087ab2_wolf_ll.jpg"/>
          <p:cNvPicPr>
            <a:picLocks noChangeAspect="1" noChangeArrowheads="1"/>
          </p:cNvPicPr>
          <p:nvPr/>
        </p:nvPicPr>
        <p:blipFill>
          <a:blip r:embed="rId2" cstate="print"/>
          <a:srcRect/>
          <a:stretch>
            <a:fillRect/>
          </a:stretch>
        </p:blipFill>
        <p:spPr bwMode="auto">
          <a:xfrm>
            <a:off x="5868144" y="4365104"/>
            <a:ext cx="2857500" cy="21431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1"/>
                </a:solidFill>
              </a:rPr>
              <a:t>The </a:t>
            </a:r>
            <a:r>
              <a:rPr lang="nl-NL" dirty="0" err="1" smtClean="0">
                <a:solidFill>
                  <a:schemeClr val="tx1"/>
                </a:solidFill>
              </a:rPr>
              <a:t>beaver</a:t>
            </a:r>
            <a:endParaRPr lang="nl-NL" dirty="0">
              <a:solidFill>
                <a:schemeClr val="tx1"/>
              </a:solidFill>
            </a:endParaRPr>
          </a:p>
        </p:txBody>
      </p:sp>
      <p:sp>
        <p:nvSpPr>
          <p:cNvPr id="3" name="Tijdelijke aanduiding voor inhoud 2"/>
          <p:cNvSpPr>
            <a:spLocks noGrp="1"/>
          </p:cNvSpPr>
          <p:nvPr>
            <p:ph idx="1"/>
          </p:nvPr>
        </p:nvSpPr>
        <p:spPr/>
        <p:txBody>
          <a:bodyPr/>
          <a:lstStyle/>
          <a:p>
            <a:r>
              <a:rPr lang="en-GB" dirty="0" smtClean="0"/>
              <a:t>The beaver is the biggest rodent of Europe. Since the sixteenth century people have hunted the beavers because of their fur. They were almost extinct. Now they’re protected animals.</a:t>
            </a:r>
            <a:endParaRPr lang="en-GB" dirty="0"/>
          </a:p>
        </p:txBody>
      </p:sp>
      <p:pic>
        <p:nvPicPr>
          <p:cNvPr id="19458" name="Picture 2" descr="http://www.eifelnatur.de/eifelnatur-bilder/Bever%20Gaiapark%2020060622.jpg"/>
          <p:cNvPicPr>
            <a:picLocks noChangeAspect="1" noChangeArrowheads="1"/>
          </p:cNvPicPr>
          <p:nvPr/>
        </p:nvPicPr>
        <p:blipFill>
          <a:blip r:embed="rId2" cstate="print"/>
          <a:srcRect/>
          <a:stretch>
            <a:fillRect/>
          </a:stretch>
        </p:blipFill>
        <p:spPr bwMode="auto">
          <a:xfrm>
            <a:off x="899592" y="4365104"/>
            <a:ext cx="2857500" cy="1905000"/>
          </a:xfrm>
          <a:prstGeom prst="rect">
            <a:avLst/>
          </a:prstGeom>
          <a:noFill/>
        </p:spPr>
      </p:pic>
      <p:pic>
        <p:nvPicPr>
          <p:cNvPr id="19460" name="Picture 4" descr="http://t2.gstatic.com/images?q=tbn:ANd9GcRXIjLhggKLg5G6gk2LzxvLMRZ0y6bt-likUOFkS0FL-yU0Jg04"/>
          <p:cNvPicPr>
            <a:picLocks noChangeAspect="1" noChangeArrowheads="1"/>
          </p:cNvPicPr>
          <p:nvPr/>
        </p:nvPicPr>
        <p:blipFill>
          <a:blip r:embed="rId3" cstate="print"/>
          <a:srcRect/>
          <a:stretch>
            <a:fillRect/>
          </a:stretch>
        </p:blipFill>
        <p:spPr bwMode="auto">
          <a:xfrm>
            <a:off x="6156176" y="4437112"/>
            <a:ext cx="2286000" cy="188595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solidFill>
                  <a:schemeClr val="tx1"/>
                </a:solidFill>
              </a:rPr>
              <a:t>The fallow deer</a:t>
            </a:r>
            <a:endParaRPr lang="en-GB" dirty="0">
              <a:solidFill>
                <a:schemeClr val="tx1"/>
              </a:solidFill>
            </a:endParaRPr>
          </a:p>
        </p:txBody>
      </p:sp>
      <p:sp>
        <p:nvSpPr>
          <p:cNvPr id="3" name="Tijdelijke aanduiding voor inhoud 2"/>
          <p:cNvSpPr>
            <a:spLocks noGrp="1"/>
          </p:cNvSpPr>
          <p:nvPr>
            <p:ph idx="1"/>
          </p:nvPr>
        </p:nvSpPr>
        <p:spPr>
          <a:xfrm>
            <a:off x="1043493" y="2323652"/>
            <a:ext cx="5472724" cy="3508977"/>
          </a:xfrm>
        </p:spPr>
        <p:txBody>
          <a:bodyPr/>
          <a:lstStyle/>
          <a:p>
            <a:r>
              <a:rPr lang="en-GB" dirty="0" smtClean="0"/>
              <a:t>A fallow deer looks like </a:t>
            </a:r>
            <a:r>
              <a:rPr lang="en-GB" dirty="0"/>
              <a:t>B</a:t>
            </a:r>
            <a:r>
              <a:rPr lang="en-GB" dirty="0" smtClean="0"/>
              <a:t>ambi. E</a:t>
            </a:r>
            <a:r>
              <a:rPr lang="en-US" dirty="0" err="1" smtClean="0"/>
              <a:t>ven</a:t>
            </a:r>
            <a:r>
              <a:rPr lang="en-US" dirty="0" smtClean="0"/>
              <a:t> though the deer is a protected species there are a lot of them. They cause much damage to crops. </a:t>
            </a:r>
            <a:endParaRPr lang="en-GB" dirty="0"/>
          </a:p>
        </p:txBody>
      </p:sp>
      <p:pic>
        <p:nvPicPr>
          <p:cNvPr id="20482" name="Picture 2" descr="http://t2.gstatic.com/images?q=tbn:ANd9GcQbJe0MPpHw3gOM5tvgsduGybsox6xd0Lzd8NCHViWIVkBfWg2BcA"/>
          <p:cNvPicPr>
            <a:picLocks noChangeAspect="1" noChangeArrowheads="1"/>
          </p:cNvPicPr>
          <p:nvPr/>
        </p:nvPicPr>
        <p:blipFill>
          <a:blip r:embed="rId2" cstate="print"/>
          <a:srcRect/>
          <a:stretch>
            <a:fillRect/>
          </a:stretch>
        </p:blipFill>
        <p:spPr bwMode="auto">
          <a:xfrm>
            <a:off x="6444208" y="1196752"/>
            <a:ext cx="1981200" cy="2076450"/>
          </a:xfrm>
          <a:prstGeom prst="rect">
            <a:avLst/>
          </a:prstGeom>
          <a:noFill/>
        </p:spPr>
      </p:pic>
      <p:sp>
        <p:nvSpPr>
          <p:cNvPr id="20486" name="AutoShape 6" descr="data:image/jpeg;base64,/9j/4AAQSkZJRgABAQAAAQABAAD/2wCEAAkGBhQSERUUEhMVFRUWGBgYGRgYFxobIBwdHRobGBocGxgaHiceHBwjHRwaHy8gJScpLCwsGB8xNjAqNSYrLCkBCQoKDgwOGg8PGiwkHyQsLCwsKSwsLCwsLCwsLCwsLCwsLCwsLCwsLCwsLCwpLCwsLCwsLCwsKSwsLCwsLCwsLP/AABEIALkBEQMBIgACEQEDEQH/xAAbAAACAwEBAQAAAAAAAAAAAAAEBQIDBgABB//EAEkQAAIBAgQEBAMEBwUFBwUBAAECEQMhAAQSMQUiQVETYXGBBjKRQqGx8BRSYnLB0eEVI5Ky8QczNFOCY3Oio7PD0hZDVMLTJP/EABoBAAIDAQEAAAAAAAAAAAAAAAIDAAEEBQb/xAArEQACAgICAgIBAgYDAAAAAAAAAQIRAyESMQRRE0FhInEFFCMygfBCodH/2gAMAwEAAhEDEQA/AFKZNVcOGKlgOW7CQQDv0sB7YKEM5ClGG0CQJ6T1tBFoxYmbaP7xSIBEmNjcn7zirI1UZgUa8xG31BO9tscBydWct/kI01FPLB1T0mJ6TJJgd98EZbLmLKQRYxsR6dIxPTEzottIi/b3H4YnrhQVMiLtaLT06XwtTb0gowdg+ZNekoK6SvW5kb+V5wWnFWADLzBtMoDBEyDM2gCDM9fIYuyvEqdal4iEjp8tpG/39cTTLK7BxphoGqLnSZH34O0n+pDFGgHM8dNAEmiai78lyBMEWHvN98HUK2XzAVlZSu4AOx3Itc239MTXJOurw2hGMsRCkd9/Yz54jn8mKbK2XpAJGl5JYnYzEdbyfLDuMHC12NZbRyYqjWNJiwaII0n9U4PbV0ue+8dpg7eWE6OYbUYAJgSIjztbBvCK6uYFSSfLpv5WxkVx2gLsLrVHEc1O0TYgecTMd8euNY5SJnoY+6MWV0UgipG4sY6GRiyjmFUAsLRMnaJsJ64O72wynJoYGoHUJHT03wWtSogJQa5gQWP+mB+Qw2qBIjp7XwSoQi0eZBvOBUqZRTR4uHYoRpZQSy73/V298FrTBBMCR3xT+kpMFpi1949cW1EJEjSY6b4ty+0FZGjc7H89gcEsSFiRIt1xVTLGCe22K2IQMXLAHrOqPTrilLRaL6ZEXt5/1xPKZoXAJM28sVUmVhsYH5uDiw5FdQYcpiJW3sR1wcJ0+UQjq5JIGi15jofLEWy4O0g+X8ceU6HN8+24OLGoxO4PfFt8mRoregTuRbbzwL4jSYUG4G+CUdlJkqVPcH6CMVVMyAdIsd9rfXF60wa9Ea9O4vHb+pxXUdladQkiD+djgqoQbG04rent1jFcnHoroEqOWljBjpt92AzRDMGDMI3HQ4Y1UsbX6HA+Vy7Bea5G5gCfbbElNyBoq0qDafriurlVPzaSv5vizMUwGtHvbCfiXDqjsIIAvJubeXngE3dMpovbKkSNNptHbFWYyIIEiIvIsRhZmMnWUx4nL1te2xBmDi7+1HWAQCvRpuY3tgtxdoDoor8OIhvGaFM3/ie2L0MgEkH07dMF04qzFrTEfwwOmUg2kn0wV2tgtlXir+1/i/pjsE6fzbHYmirA6VUBBqvP7ImOsz0wFW4Ms8jMsERFgb3Jm+G2kNq1S0bQANvmtMm8D649p010kC41fx7jf1OAba6Ka+gOkxD3JMxZ5tHUEeu2L6GUTmFJuchvtEiffpJ+7BmogA2EHcz7eVxfHfoIP7JNgRv9/wBcBF1K2F0IeHZbMU2qF6RenqIOk3ETpjvMjfb2OG9PLlgSCwINvEMi8CDH0HrgqjTZWJDahMEeYtHl0t3JxaGtcFSdhA2m8/j74bLN+BlphOXy5ZQG+YEAsIINugM3NxOLKT6DFyIMR0N9yNsUZejZgrmdrdOxjacWLljo5jqPU7EjoPXCk/uwr0UrkmLkgkLB5SJnsdUTtgerl64KwAQpJ2EkdInrhqjEaVV9I2IK39+2PKqVASfD1CBzK1vcd8EpOyNWIf056lQ0quXqxulSPKRJHY/hhhwzh1bwzTraWWd2a56gwPb6YYnK1VFnAtYMpvfqfMTgepVqU9ZKEDuDM/yOCctaRdgnEOA1wyGi6tTYnUDZkjaIknb5vuxblOEm5LMD2DdPMkX+7FmS4yQFPNoIgagBM7W3wW+fSV1kI5NptP8ADAZMiauiNJkUJA06A/SD0Hqd8SemPsz3gEDE8zSBvOojaIv0xCrllKbFYMkgwZjbCeS6ZXEsGehdRDAAXtb8L/XBFHPK0XEnp+euBKWX8MBjUZg0HTblB6WxW9GlExpMkc1iQDJ674tr0w1FsbrlwSYBB8sRp5UJcT9TbC7M8IcXol7CYhifK0dcS4dxN/DJrAKw3jVG2q8rAIFzhvF10Goyf0XmtUpXI1DyufoP54uyee8UWVhAuHUqfvxU2epxJaxBMw3TeQBIPkQMUVeIgFYJYOYWASGMwYaQJ98EuSdUF8c19DEVD8s7dSPux6X9OmEtT4hpSdRJAIFuhMQLG8yDHn3tgrNZtF0Fg6ahYMjD32t03/0qprdE+OfoPq05Jtb1tio0xa5A9cCZiq9PmPynqx0+Vpsce/pR8iZ6HEfexTv0Esw6ycDmgQZDHykYozHFgBBEXi9hb1xGhxZHFjt5jF2BaOrzI+13Pb2xy1YkGVgexnHtDNKxIHXr+evljqjiDvPbEv6J2CZsDqwKmN8A1OE02adMG4MdMMFpAiWHXqMePlgsMARfocX10DViyjwfQeUkHufwnFtRROkx/XF1atuAPz5YDrVipJLLHqAR5YrsFpBH6MO4/PvjzC/9JX9b7xjsSmVoto5kBYZZ7W8gd/Uzi2lqIixFh9BsJ2398DVM0y29bA32i5MSQARGJPmGAMUzfYagPU3Pc/8Ah9MFfoBMaalYD7S9/p9f9MQNC9lIj9q334EpZmwUFUIYcpSZWLgN6Wsdzhzl3puCHLowIIKwRP7Q6i4sMTsYqYN4QDBhqP7rEDp0/O2DlbvBtsb/AJ7YrrZRxIDahE8sbRJ7HbvBt0nEUNtREcpgeUW3vOKpLTCoJNBDfTp7xceR9YwNm8vMALqF+YG69rb4sXKKw5SQQCOo2nYeffBABBJ6Cw29L9MBKFuy2eO/yiNIAC2G5Gxkk3xLLKwVg0HoCs+0g49ABBkwR+bYtSjYE+lj0M/fiPewkDZiqVuB2tvi9CHTeCu488Urlzcq2rqCd/TFdMw3ML+RsfXAplo5+HhoFRQ2k6lOmAPp1xLM8Ap1gAx5ZDbzt0tBGDPCWJmJiDP3f1x42VGoTzDt+FxiP9L0w0qActR8EMr1NSgnSAOYAdCZvGAuM/FIy8+KBDkBOa5iJbboPvIHXB3Ec6tAMzgAHqSAJiQC2wsLk7AE9MfFeM/E9erm6lWmQ3hyquggBQY5ZuFIJE7kEemNGLx/lH4MabuXRuq/xtUJqailBBICk/3rG2lYYSpkzqKgcpwHT42j0WbxJqpYmpUVAVFtNNJ1FutxAE7mxxeQ+I1VqtWsni1mBNMwoVHJkuUiJA2EFR2NotXLV67zrSagZxNREWQJI6Kp23gn3xrfjROpDIo9Kj6Dk+NrUpLTpJUao1iuosCdyy6TqBPmDPTsBM7xWgKihAy6I1EKisDPNpBGnUN5YzvtGM5wfjdPKZkjlzqlQARK8zKDbqSp5fax2wTwcZkGlmh4dKiXGirVE01bUfmABYmbSRuLHYkfglVMP5o3aNNS4vQDVAK1NqS6Tqr0/EqMDMMiLY/NtHb1DHhpSutRqVOvWSSzR/d6CdhpPiFgwuYiNvTG8B4vVq5yov6HSzbVNU04hbTqdCCF94kiD54L+F+LjLVaoqnMUFKsjU6cHSwMgMrrFhO977mcFwS7K5Xdfj/fZp6D08xSDCsZoqy8rMSOqg8hVdiJBkx1xF+IsaK1lOqmrAoKy7kkNapo0Egk9V22xn+CccpIzip4hDDSAjgAk7aqZYggibSCLiCCMNctxPwEqU6hrU6qbUmZPDZSApV15hIvciLbjFL2RoNzecanGirl38RlcaNTCm0dASNJ8oPp0wwzPxMtGstPNtRqggRUpBTpG91kliSIvHpjPZ2miMKtCgwTLlTV8SqgZWs4C1FJ3UiCgk+oxHj2by9Sr+lTSanVXSKdWo2skjQXDUwxXTYw8dfLBpvYuSi1tDV+OtmK9ELSGXoO6qGqKp1STJK/LeIF4sRJMgNc58LZemIqHRUHNykqGWbsAxIJA3E+/XHynP8AGq9FBlDWp1aVMkrokIZ5oDFVYjcXt2Jw14f8UVHSnQYNCk+GpAUq0gDS7Gbz0PXE0rtWBLBCaWkbWvwN6R1Uneom+pUJG8GYuCCIO+LxWnUriGXfv9N8JT8RVsqXpVnekVEhHuOgKzzBpBDCYkE74ZcO45latMpVhHFw1T5I1f8A2iG1UZtPyr9Ywt+PCT06Zin4dbiSLx16QL49dgRYmO3niNfJA6ghR1ADytRX5T5iJuYmOmARnKaHw2YKSDYnfrY/xxjlFwfFmKcJQdMlUJvJ64hVyyNuJ88R/SQELapHXUYjtfp2xy1JB5CrCJMi/WxGBFNA36Gn5OPMX6D+RjsVaBpEaFyZIPQAlQJkkb/j39MEUyjqfLaBIMmbwJP47YAy9aUDaekfaiwI69NQMXnb0N5oOsEqTcgsHBg6bxCkG53ERe9sGkCSo5WFFiwGx3NzNjMx6+0YJOU03UEFhuAe1tzGnpPnvjwZ2DEmZi4P7okeV8W1m06rqARsFMEXHkTIEemBotNIpT4lywJUZzKzMEaqk26agmmZi86fPDqi7AiYEjWCCrhgSbggkEEjHyXjXwK6E18uniUGXWyyNSdbTdh1kCYmQInG6/2aZpXyT0wZNF9Uf9m4Fx5Bw0j9rHQy+Nilj54/r8mmlWjR0wZIKQCBcRFh1vY+YxOll1+0WF4uJ6dhiv8AtGIWBLGAdLkHtJAge5wX4wYkMitIWYm99zfpvjnJ/kpNMgRA09DY279v9MLOK/FAylSmjUdSPYsSVg7QAPlO31w5OiOQQAAbW6zYfdhJ8YIr5dyQZQhgSP8ApufeOxxs8RKORKW0wl2O6PEKVRVqUGmm95K+ZUgyB1BvjyplgdRjUDb89sA/DmQCZLLWPNTF5tdi1vcz74NXMoHCBgGYkKNQkkCTC7mBcgbDAZoqM2lrZcqugWjlNIEW7q3TyHlgwEhbkHYbT9MQrGTCtBteJ63/AJYTfFfxQmXSoigtVNMwvygM3Ksu3KADJMnpHWyIYnOVIPGuTo+f/wC0r4wLu2XVwKexI3iAWM9CTygdgf1rY/hfHHoNVpqQtOoSHmkHIXuqtBBjtBxonzdAE0ZptWUeK9Wryrr+2u2ozyiBbe24I/w/mqaNmM1U0jVKRS+wGnnVW5osABtcyRbHcx4ljiomhu9JaQvXJUajJSpIwIks51NAA3KgE2iSoFjNzGCK/EaAotRqIjsoilXoqy6jMDxJ0lgNpKk2jsQLmaGuH0hzWJKhXZmWWgsQJOqxsQNwb2x9D4V8J5XN0qdKpK5lKYLzT8NjMC4gawI3Ek/XEq2M5UjEcM+K6eWZHo0nWqEZWbxZ1MY0tDAgXkkQQZi0TiWY4qG1UqtZ8whPiIKJKr4rEseWogKkmx0reeux04/2RhdQq1QNtJCnsbkdxv7T0wOnwLSoVaZqsXpMwBsZUnYGDttcfqHuMW4uuiucbM9nsxkwrHL08xTq6wUJdY0kbEqNU9uab74Eymaqai5nUSSXmZ9T1677zj6h/wDT3DaXzKCRcXYmCSATp6CN7bX2vPJUuFj5qTDybX+IMid79cBOD6tDIZa+mYniXGa2YYu4XUAAWVNMgWB5YE+ZAwR/aNWswNYVKhiA2u6m8XYGQJ2JvHvjfpV4b1oMfUMY+rTucF0M5w0H/hwI6sn3QSZ+mEfFfckN+auos+X5SvXXxWVmCFGD3A5dtlbmuYi+5nyI4J8MVc8tRqbqgpLJBYw2/KI2BvcyPqcfXuJ8Oy2by1Xw0UtpYAhdLBoJAmJ7W2OPhtHhVcjMvSYU1p0/7wawmpbyAB8wMbWk4t4uLX2FHNyi/oj8McVpZfNJUzKMyodQCKpbUt0G45dW4n640eS+J0rZqpmc5QFVKiOum4hYhSLgMFA0m/XfCPgvwh4+VNYVAamvw6dIAEsbFtzYAGZ7Ak9MPeI/FDV6tCjmkp06VEqhCqREEK7L12Fht5dcXLSRE02Xvl8xl6P6UQHpZgMgZn1FZBUBpOoMNIIMkAr0mMdTyVWtLKtLRQKJUamsGGMKxGzNBjkMkxaDONHXzGTyOZo+HXZ8vqOqnzVFWabc43ViS1wL3O42Q/BlA+PVrByMkIr1VWVCsGZqNIAXYrC3XoI7YtQTe2B8lK6/30NM1oydZhTqa/DaNR0idQBKsfstvaOpNiMaDP8ABKNfLUswtMF2XXBiZ6wOp8pHpj538R5GrWRq6gn9KroqrIuzvCqJ2/Dl3ix33H+JijSo5WkZelREi5sIXURG3WRtOKcE4SlWjN5U04pPsSJlpXQYMG6gQD1m+OGXDfYIN7zBHaehFsJsl8R+K5pvTdMws6hzER0PUREfXDinrAlXubEDY+38MctQ4upHL/c9/Qh3f8++OwJozH7P+E/zx7i+K9la9HU+H/LDwACIksDzHaTMRBJgXnexwxyvDqcmpqAaIMhi0AWm49fQYGFC3OAQOp0iBEjlbf2ttvi81iWcLqW4uwgX2hlsSBv64GT+2AvYVVzukaQ6yT1Q9DFyLA2m47jzxKjQ3mCx2k9hae3pa098V0RJAmdyCQLiwgW29D1wTl8uCNPLvJHyjrERuCD39sLlUugl3s5KLTLXMiY77yPvxn6WUGT4nQqURFKu3hVFBEEVDoaw6Amm8eWHOe4slFoU5kATtldY2j5lqhfWIPpjL/FvG3qeEUpVlWmS2upTKS0qRF2AWwgaieY9Ijo+JinCdtqv3HQVG4WkaRYaASp0/N2j2F7/AJjHVM7ouaekE2IBPlJOLsrxn9LpHMUSTELUSYZHG8xspsZ88RVnIJIE33A2Pdo8z9fPGHPiWObRTXHR4lZXEhxB/VvEwfKJwDx5ZytUXJKgRHdhH8fbBTIVUJQZKRGnT/dh1MyCoSR6zaOkzGC+GcOcK4zDU21sNOino5RMlhJ84uQL98avDwqUlO+g4Ldg2TLU6VGnIGimg+aOgj3g4KajqF0B7bd7x9Jx2bqq1RoIH6ojpELb2wr438S08jRNSsZJsoSCSb2M29JHTCp3lyuvYcYuctBnGviillUD1bx9mBJ7X3ufxJvj4d8UfGlSuCiqiqaniMQDLsJCyCSIAJgR574F+Ivi2tnapqVCdzpXooP4nuTc/TAycCYqrNs21/z5fwx1cGH40aXxiqRd8N1R4jmAahWVBIiZE2YXaYMHEqVNKtWKkqpJBiBpPciOk7RMbYuzfAjbVTgxOpTvYCT0ib+Ybyw04Z8EllkB+YD7SmDv2E7R74Y+wVkpAua+H6uWZKiVFILcpVtLGNYFQLJhYA5vpjffDXEP0g+GiwoIPi1CTUMQplpkmQLWtHrjMVQaFbxYenAXQFNtURJBJjdjedzJvjZ/BmWLKWWxcAwfqCD/ABwtt8hsZLibKvw1PDiPxg7z9xP1OM1xTIgr+6ABvIFjPsPvB7nGxqVOUAiD7YQZinM9ZNj2tv8AnyxrlTVGV2nZjafCI2Gx6mR2AgnqI79e84spcGkSCVYXIm5i3QyLQPfbDkUgHkjv0G1jP8vu2uTTABvLHvv09PQT2GM/BDFlZnqeUdW2kC0/jJIv+dusa1J03uJ7gzaLX69u+NfRyqncD3/keuCRkqZ3VfpgPhsZ8xl+F8UeizMLDZrWItYg+46YzvxV8PJVc1sqrGmSFaRs5MxH6psf59Pome4VTKNaLbqD27ATt0xkLo00i242kCQ0AkHzHWdhhUoyjpjI5E9gfw/witwwfpBpio7owK/KaYlTMgdYEgRtYnoX8Q5zK5qlQFJR42qajaII1AzqPUFj57T6m5njLVaRo1F0u50kiCoUkCd5/wBMOeE/C+XRQjVEZ2kydJ6dO0bzhm5fpj0ROty7E/E/g+nWzFKnRASmKRL1AZDspAJ8iD1nr5YdPTpsVymX5cuIUgfaMySSb7j3PpjuK5inSVaVAkgIUdxeQbxPrJtG+C/hTI71DtsPx/jgkly4r/JTf6eTDOIcFX//AD6YC0WZ9PdipRT6rrZvUDGX+KKbrxKQAR+jAr3kvpYenIuNDnONI2Z8LVzKJAt7x7YE+J8vOYR4YhsuUt3Dg/WGHrHlgvIl/RnxOfKXJWZs58uhNNRTqWHOJFj1E4hxP4qy9A6ahKPAMqp0kxzQ3eZse+OzeRqjmp7XBQi5tG/fbC961QwpogpeSwBK2MRPUG8+mONimlqStCFKnTD/AP6qy3/Mf/AMdiv9K/7Fv/J/+GOxovxvTC5r0Msq6gAAkgGLkXnmN9wZEyNjcY9yrgMqgWM2MkyBMKskkAD0BI31HCdE8MITUdmUgMFET+qWk237mb9b4OTi7BSdGwBUyGtYsLAQVHTz6YySjQu7GtSmdRANRGAMbFSTtaYPoehxGlV8UQNLQSJJ0tqBKmzBZBAkEG+/UHAnC83qpyxJKknpO9uUHeOX/XDAVy7K4OlYhgVEnmtBKhgd1ib74BpS0wotNFX6SKcj+9DXEGmVm1iq6Zg7ecewLpuDysJDC/aNmvMH6EGfXFi1DaTbqCJ+k77fh5YMyeXpOIFTQ41HQwWGmDILiVKxETHMZFxi8WHnKosKKsxmayn9nZhczSlaRgVE1crC9o20kA26EeYxsKtdSRoqctRdaTflN7GbEdfTGb+Ns8iZR6VaqrVSAgVNDat9NUhLI6zBEkHTYCZxZ8G8QprkGNeoQaJYwZjTC8ovAYEPY9zaJx054JSxVLbXQ/g3oe57P06SB9ySQqjTcgdRYKqzJJMWvaThbwj4go1kqv461Cr6XIDNMiQEBWXFmGofqm95OB/2l/ENXMAJl6mnLeGp0rI8Qm5DEbhTYIbWLRJtneG8Xr5PJ1dJNN65QDuUGolo7EsAD15o2OGxxcIcV2+zRjhFqn/k+lfEP+0GhllWFcNBKtpQzYiwmBeZabdiZGPjfHPiOtmnmo7ESSFkkCew2/0x1fW58Su7OxAuxLG1hJmYAi3tivh+Q8SoABOGYoRh0HJ0qWkO/g/4dNZ9bRpB6kbx9Ov56b/N8NVKZBA0i9+0z1/HY+uLeBcOSjSVdjHQR/U/TDBMia0pTQsBYkwFX1Y/gL+Rxo5qKtmGUrYl+Hs3TrFhtvYjzjaIMW/O+u4Tw9QsRy3++8Dy2EemKOHfCtOnzVB03Wyj1K3M+2GLUlUchK9BM9okg3HS4/hjLHzccXsF2KviLhYqU2WF2mCO39T1xT8BLpkMsG38B+fXDOlRd2B1oyAdLzI/n/l9MXU8kKdZSB329saFKOb9cPobinpoeZ95ifTCLijwthPUj02H1v7YE+PuLPTp0/DsWYj2j+uEnAshUzNKoatWqp2ABtt1kG3kIwvPm4aJyAs/x4Ay0iNon6+WCaHxAIksY2n0Eegw2y3wjRC3qMG2IIBnoYkTHucUZv4BRhyVRbupAvtBBv16dMc9eSDy9FuW+JUiCb7WItaTNx3x7U+Kli31v0+/thW3wBXF1cPA/WP8RfFGU+Gq670G99P1jV6fQYP+aCUhzleMNUu3ymBG3fuB+R7YnwyuPFggXpg9d9RkAff74T55KtE6TSPykxqHfy9/pi3KipTNOrVXTJuDuonqfMScaMeZfZTmaLjuUQ05CgMRvhFkiep1GNzfpbzjyxpyA9OAd/zOFB4bBIsL7XnzxPIju0b8E01RalGQNI+aLCPw/O3TGmqZgUKNyOQS1p6dgZkmwHcx1GFPw1kS1YSZVb3/ADH4YO+MuAl6LDWwnqNxfVciDpkDuMHi/TBzYryZfSMZmOMK+Zp10I0BjMrch5FjF4tt1JBjGr4xUNTJOUI105qKTe6gn6Efwx89qfBdamZWtoVQ4sWCkliZGk9TptN58oxtfg5CUNGpUDSj0yeokEAlT5W9vPGXBljuDd2YoU7iJOE/EgrpzMVbosC+/eIJA29cF5tVYkkBRNxt06gT+e2FDcOqU3qBtIdGZYUxcGdpAgiSF6k+5cJzwlQdgKkASfbc9CRMY5jSjJoQrfYv8LL/AKjf4nx2JeAf+Z/4h/8ALHYOkELasE6SpsL6SLid7DsG7iCd8EZOmqryT2AAvJJnlXckdYFyb7xTQNIzDMmqDI1ATaBuApgkXAJ33wUtNlM6tSkjtYAbgkzM3ievli29C40VU84WJKo20qTA3EHSTeCdx59ZnBqZqwCtTFQkgTLQCDHKIgSB0+k2AGT8QrqTmU2YxfaSCsDfr37yMEZrhSggKXEBwBYyCSDLHmBC2kHZQfLApr2EvYwpZt4AZWINhECDH1OxNhPlOJjMrW1DUpIUgrqViCbDUFJK3ImCB54W5Gi6NDUikAglnBjyJN2I7gRB9MHJklYsXlgSLQvLCgSvZepGxInEriy0mj0/DGXJB0JqK/MHbWDN2TxGYCIt26zE4+TfE3Dq1DM1aQDFRYGAPmCtsIAa41R1HURj6cxKMSXFRLAroKFQPtLIIgae4Iv5RiOLcRb+0P71dOXPiVgSoDEMpYS1zIbSNM2sMdHw3Jt8naH45AOXbQUV1UsACCyg7/iN++2I8dyL1KpqoZBAn8nE6FFMzUaop5jZV8htEXm+N5wzhyCgoqKNQ/H0xtlFt6NMZxifNsnwmpUeGE28hHf8+mNZ8OfCx1wsLG7dF8yYmPvw4TgLZh3AcUkSADpUksSIA1ERfGk4exy9PwqTGV1EtC83mQ0C20GIBvHNjJmzQgqvYic7OyfBqFIg1XNZhFpMXMCEG++8kemGVTi+XWFaUE2GlgoI7lRpFyPU2ucL6nFHCnWOWxm7CbG0GSs2uPsC5mceUMtUVWVGGoaoZlDczHrESSdzI85xyZ5ZSe2LT9DWnoMmnVkNtE3MWgk+v5GPKtF1Pyhx1Zt+gBFo6bDuT1whprUfUtN6KPTI0iNQAIZYiCuosxEQbGBFgpvC+IMw/wB4mlTuqqAYZgAQDy3Eb/Y9JpN/RFsZNVAYDQOawIHkTPLaJ6nBZy8sDHfpgBOMJpHiIy8s6ypAkRMBiSP6jfD+hRBAI9cd3+HO8b/cNdmK+JqYavTSflmRe0zv2nT1w1y9EUkJAWbWJUfiQPvwBmhqq6jN3aR2IPn6Yf52UpKQJN4EqJjzNuvf64d5cV8cpF3oAzGbtJR4UfMBI6dpj3j8MdUanYAjnNirGGvEyDeYjfEamaU1F5nUhi1oGoQbWF1/kO2OpZ+kjljoU6ZL7T5tPXt1jtjzjaQvTPa4KAbqADcXn1ETiqpmmWF1X2DEHqZH2oPXfv5YtrcU1RAO+k9wAdyDuDf6+eJtmk0qbXjqJ9pwKyJMFr0wJ3UVASVJixNwW3G3YXF+2J5zM02UgkOGBGkfuhp2iwIvbFnjCflYqRuQsTO/eR+fIinUmFFx9mLdT9r1vvh/zc3aC7FeTpmlpEkqbidx2B6Th9Ry4YTF+mFdUAggAsbgxDEX372naPTBfA81Ig7iRjseJmWWPF9oOEmmMqFLQpZdyy/cDHtiriTHM0/EpmGpyHTqP4fXpPoTAsqUG7i3qLjGXz3FWoOKqrJ9TbvAg/4bfjOv4lOHEbN2AjWpKnqSZkze8b952i1sDVeKrRcFppgsIaS0dTcXAk7+fnhzxPKJm6JzOXfQ8S4WCRaCy29z7nCeirKiy4adgSPMCesxEifPHn8uF4ZVIzO0F8S4ildQSqMTfWDBMQAWKmHta4wlogySapIkkWjSDcASCCBcRG2GBYSGAsZBAA7dR7DFVWijSAqkzAJ3AAEKDIAveR2A6YXzcuwH+rYB+hN+v/6mOwV/YLfrVP8AEv8ALHYrXsTxYHl8nq1F0XVZdYEkzywQAFAUACe0dMQZSAQupRcgEyPmJNyRO8RbfbfFdTPoQRA5ladO23qCdQMyZB0j3vSWka9EmYJmJknVtJMkyOhXDJNhOghM4wMVWtpkl15QACYAiSSCLQbg+WK2qCoFB5lIaGRhuSCDBAiLk2iVPWZspZpCpmJkFiBJ2YAzMwP/AA72kRPMudYZgjF9Ka/FtpAiGVZuFMxafOcWn7Qala2UVatRXCg1GUqoGhSCNIAhXSQ9xYyBzxaIxfl6asSRUQS2s6QJawteACSVEDyjHZjOhlayiBdQQAbfatbtbsNsSqcPpO1Q6E1QAASDcSsjsWkSAQNjAInFKn2VyVltLNeGumozBlJRAQeaIm55QZEgbi0bnGQ/2iijUy3joBrTRSMAC5knUIuZvPmd9UDVVctZtQUDVKtzNDdItN7j36DGS/2gUk/Q3qBV1VKyLKzAhSxEg6SYABnmgLtcYb4+sir2NxvZn/8AZ8qvmFU/NPLHQzcwPXH1WnTWSp7x9PL874+ffBnB1p0lzHMjzp0kgk2V1YRDLIJMQbAXM43vDiGBJJ1kkSTEkEExMiBLDzOrcAY62TJwi2xkuxhw+qboqkBT3HNNmibHSeUzBAuNyMW5lzfUqve4B5he0Xm5tNt+kieAqpeZB0gIFVoEi5gBgb3/AHZg3JFpMjxqUhkBlTedTGQZgMnMYna9hyz52dTlzYJE8Mp1YdPFokgNrQbk6gLEQTAm1pYSDAwS9GpoKq5DA6kcoF1DUOUjeCZJsD6AXiAp0oojTBIWAIgRYkkD37e96BRB0GZMEq8km/Nc/eenU7ipqtgrQqoNmPEU1aVMoJLMyzEAEwZDSCC2mxsJHUG1mAQ6qgXSBq0ArpmCCQvzQYO0XggwYZ1M8CAIi/TtBix2jz/pimq1MqxBkhbx6yBy85t0g/WMRTuiJehRUp1n8TUKdRKgYA6tLGU02BgAiZg3juZxquCM9LJg1CdS09yOoFhG+8DCluJQmrwmq8gYAgK1xcmbixiYiTBAAw+424TJtL+HIRdW0amUb9PXpjs+HL+nNhLRmuFGK9QMZHzyf2pLddtUmQdiO+NFximCqAzbV5joNiInffzwnydAmqA8HSpAI3u0+sCJ8p3OKviykGqoAYc00AMun2qhBDKQLaTInY4jm5eJsJu0MKmXGkGA3U3i89Y6j8+dIygM/MoF/K8W6z1Ex1+mK4Z8aOzAVKbkSDpmIBJsGeFnmUiSBJEwL40icSJJDgiCQCwNxIg6iLyIPt5W5GXG4i9FicLGskVKiqQABNrE8w8+kew64uYKsDlgcxJ3va9gIO1ttzj3LZ9WJAZVPQVGgN83KAYvaw38sRPFVKktZ1syBwDqiQFN5m3QT7YTxkFSRF1pl9MMehJY2kyAbRF+9h2FsTqU6ek2CgR81hYQCpNum8XPvi5cylUSAI25vrGoGBf3GJNSSCTBABm48tibkmd7bnucRxdlpAFHPaSqqY1tF9UiwaJIgW1GNhAA3x7S4h/fqTIYjS3bY9dpBlf9MWf2Z4kEMwIsASwX7JHKOxAHtGKswzCxGoA6pBBgwB0M2HcbdcafFyuGRNAu1s1jk6FcdIYe1jjNcdqqa9SnsHCsNpGoTI9G1fTzw84TmpUowJFiPcWxkviugHdnE8hgSNwDpt136+vcY9JPMsbX7jZOkT4Hwyrl8yjq2pZgxMEE/MB0O4P9L9WVwHJgSxC3nvFrR9+GPw/mC4pk3v388Zxs1U3GxZAFJBmf2tpEiACd9h1wfxFp8ROTqi9aJgLYm3O0DTtFwL9LRsPqTxHIJTIFPMJX21EgLG88yWkyNri8kTgJnZhzswmDHK/3ATpmRqvBEYU1UhWDSB0KFR3iJPmOp+6/MjVNULbrVDOG8v8AG/8APHuFnjr5/wCEY9wXwi7EQ49Spp8ppBmmIc2jYkgaiBsNIXy6k2jVWqXahW8SAH5iBYqpgiNUAuZJAEr1mxebpK4h1VzBEtD2kDr/AAuYnfFFPhdNbrQUNMg6Sb+wgCWNvO/TGn5YSW1suU4P6JZDMsrCyMzCJVAJAGoyCDeFBvB98FeHysSSAbsfm62OkiCQL7EyTAuBgh1ClZVVgggCIiTzAGCLGIgffe35AY0EEGwVpN+wG5PUxEe+ENq7BEebrtSaVAaTJUlTaxJuNWr36XxbkuMh50Bw+xXQWBgdOv089gMOGy9JgKjgEwBLEGbAgqT5g3B6dpxM5tVYgKF0/MQIO32jfp+EdcW3Fkr2ZjiXH3ZVWWpmFYMCwOpWYlTDAHaQSTMbSBhP8S5xTllX9GemKtTxWMEAwNKaJPKDFRYgfKI64+jZXNI1NWpkMqlU73/Vk/amTHvM4nXrU2mnXKuCi2gagJMTc6Y5vfrjRjnxel0Og2jG/BfxBRKN4w0RUDARN9OkBdyCiDfedJ323OX4rrEKFQD7EQAJCDlFgu0H07mBavC8orr/AHV00EgyNLERNgL/AC6u5p/s4nkstR5tFTUus6gFB+0fmfeACQBIA5iI6D5WZz0w2wulWJIK6IYg8zFtJ6SBczcSI28oxz5eprDity6boGGlpsIBEKwMjUGE9doNdfJLAYMwJgllCzb9VSIEDSbkmLSAxwsWux+QiodImKoPmCRqJ/wzEC/TGSMdaI7Q8zGkBlqED5pG2nY6pmxuPoPTE6GXQgczSCSZ2OzXUiALH8O0CV8xYB6TVFsTzjlYmQJB1CyhpBG5B2x4eFLqtqH6gErEMdMxzEHV1ueXzlUoV9kC3qqGCgkAMD8u/UQYj6XkT2x5QzZZSgmBdWYSJmQAJDR/ITvdcmar0o8RHrA8wdVUzBMFgxEGSYiZvv0sfOLqBRZWADsZsW2HNI9PteRwDUoNUWm10B/D3D6+VLB38dS2ssXaAXfVt0Mkk7iR+1y73jtKcuAdgyz5gAyI6yOlsZPg+a8V1Lcw5gpAjqGMx0sDfaf2jOw+IFnLPG40keoYY7Pj3PBkb+//AAJO7EPCMsEqQGYmJYEEXJ3HKFG2w2xdxniDLXCFCyeECeWYl3BP0/N8I/hHM1jmGp1QYVNQkftaVAfqCt4tEHtgr454wcu2WctpRy9MncSCCJ7SGImYEDFqEv5Sl7K3WhhmsyoKk6agYggMBywDEEC14Nr9e2FUBUB0hid7lrg2OoW6LBtt6YG4b8T06jvTZdIAAVyQVbUAyxqgSZmLEaeuGVKuWOqnBELMHYaLWFgLggdgRbHHyRf2Ru0LspkOcMuYqAglrFQWuxhzpEj5uowTVrNYO5a5syyNwDcddJO1z5ROK87nwJLqisNIILkbtAlgC0aiBPdhtviihWSFIZluinVq+1EFQu8WM9gbjqpcn2DR5UoVFIFNl0hSNLSLkzA0tGxAi522O/JWrorbMbbKxnaewkEkb9vODKauWEMNI5dImdUbE22Vp9B06VnOsQV6qASARJXqQsk+UzuRHbFuUvtEp9ntHOFgdWpGA6iPQgXkek+++PK7kcxfSIIhiLzI9djPNtb0EcxV5tMHUBad9xN5kCTMem04GrZin4qodQLsqqIDBmHsQo8yRfExQuaSJbNpwNitOkYB5RPTGL4jmJp+qnYAqTIM7SDt7kXxr+KFqOWZkEstMkDz2H47dcYqlnFFOApVmSTMCQUtMnzEeR2647Xn/wB8V6DnbHvw4APDYCOYW95xm87RFYc7mAsnmNoIIJgxba8jmO3XQ/DbQqG8CD9Jxlq1QHlcQrRMKd7Mo1G0AgEDaY3izP4j/wARU+kETbUQHkTtLbHTYcv2SZHt0wNXzDnUCi80sLe06lE22vvMjBSUKbLpNxdZ17bRJ6tafOcA06QpELBgM4NixgRpIvvcCIH1IGORDYFNi/S//LT/AMz/APvjsGf21lv+aP8AH/XHYfzn6KqRDO1adEFtUpP2bTIkkQNt+mJ0awen/d1N1EMCdiJkA3ETv5W3wKznm0qCLSJGx6afMeWCG4i06dMKpkmAIIM7raZk4KSpa7FJphWWpOt2JKAiNNyOl78317YJpux+UFSZ5QCJvqIgbgT36/ShOMyh1sNBBYQVUQSCSTPe8Tv7Yt/TEqqG1AhgCIiDfyHe3thUk6stJJHtPMGND0/7sWa+4H7EbXHpeD3JqVahTVI0qVptpVVITTyaQN1EMsHYPYm2BKdPTEHuZBmOnfyH1xfmso7Sh1mVJI7SBcGx2MjeMWpNarQxTdUUUczSqEw7RLKQINxELqiAw1avmje+BKvD4OsKXAN9RGp5Y2kRAbWZBOkBD54nw7Jfo6uiNyW0qXnSbmZYdbdDsd5GD6uVLTzwHmOW3W5mRPN1/HBqST10TX0L8tmnY6ayMAanPDMSSZYFRcjUySZiw9dN1XIoxhXOslWmIDONRtqI1GAxPmsbTJNCgUAYtzAgjtcwwNwb9II++1FThuYhXGh2k3BkNq+baCFEEzedrjdvNSIgnhr1VQJT1VdRZQtQAQIQgOwmW3ECdxM6ThnUoIVLjSdQkEEmYB67Abne0biThLlZpusoQzDU0K+jUJjS19JAAJsbm21i8jR0MDTIUkiABeJGotqEWmbevbC5RD6KKXHaPiCl44DBeZCWI7zpPqNr3mcManGkWQ7LpO8kdN7jY3neRJwq4r8P5V2FZxzwBKiSTp5RoVYJPYDpgXP/AA/UpHV4i6bEs3KJJABXVAG5XcEbWOJ8cZJNFNtJUaOnnjUAZQCDrIJJB0EkhtRsNw209CemLczmKQB8UEAadRkpEwqg1Nh0Grfpa+Ma61kkVDAIMkmxJ3X00z3wFneJMTdTUAnlaoRYxzG2ktveBcTbArFcrsqOdWfUeBIHcsy3XUwYRLSWJkj5r9+/leriXHK/jvRZAuW8JWDRL+IW+UgHZbGwPr0x8sp/FPEFq+JQqJpgg0yq6IJ7STNhzTONHQ+KDUCvXZ0qC7aRIb5SYuYmI07fS+2UnDAscXbfY35Y13s2vDAdQIBgRcxfa56yPPbvfFnG3o1wqQtRqVSTAko0I4/dMaT6YR/DnxpRIK1dVLRAVmA5xcyNMwSSTp6SIJxRls0A9R6NNFNRyzMYOoxYzqsdO9rzbqcVkksXjLGntlqUUglMnSkaV1CdIIggqJtJtGoxBv09DaUU1hTpUi19vTt1/O4VTOliNZBEqpIPUMQYNp7XiI8se0adMqoknTpG7WsTF7xaesRv24suRV+gqnloMytrEtJPaJ3H9RinOZKmwjSsKZBN4YGRZiLAidJ6gbYg2VKXV2M2kkn1gMYMgDaLA+eKGFQFL6pgEmRAIAMaRzGZa4G3uIpNdF8qRRkOH16co7U3UOWQqjAkyxYuCxWWPaQonrfDJyhOlgUNzMselybACwjebSTM4UDNsjKw1teG0gmZhCQQSAQWIO3btMsxxhuuphAmFAvad5tu0wdhG4w9ylJ3IHmHVM3qL6h05SHINhB/uwREknaflMxIxPh1Bnq0zMpuJ33JEhrzaZ8vPAn6cCYKsZ6ldJEbyIG5F7T5GcNfhZUqOWQgj5JH7Ii3p/HGjxYKWZBrbGfxdWUU0VmiXU9Ps36+ZG1+2MpmM3CfOCYMWkXUyQQLg2MmL95w6+OBqqqrAlVSTB6mZMdeW1r3xk87amP7wgMARsQY2iTYsDe3SZBwfkvn5H/QMpOzVcApcqjyb+mMtl8xTqKNNRdREMBzAkA7EkwQbC3fbc7H4ZIdUMj9U+5An8cfN9FSikmoHhQsnUYCiALmFA22AtM743fxGKfEGbqhhUp6L6QTKxc3vBuASLWtJN8D1Mw56sh7A2uSYuT1vIHaeuIjNTGskE2uwgkwD8vpv2jFT5tUJJOwAkSLEzbpYgedwLDHKSaE2E+HW/8AyPvb+ePcVeMvZP8AH/XHmLuXoloXmjUBlSptYRAHXpgwUySG0XNiOkXgTMGY2jrgLJ8VpENEmBABtJvi2nVNyl9rRcfTDXy+xO4l/FcgK6FGYoSwaYna8EGxHX6YJ4Zk1oJo1s4mFkAWk/1PYSYjA+VzKsDANiAekSNp67fdi9Mx2a8geXl0398BymlxvQSm0qGGVFPeSZ5RB6Wk7fhGLKNRgNKtpA13UtygvqEagYUWEW/kAXqF9TOCAvyqqz1vM7i1uvni4cShSFJDEEQWgTbc9f5DpilJxVB3+QnLmofndak2YkAHeTEDc+c9MGeKyJKiQB38wAAO3SMKsvWZwAYk9e9o7beu2CxmCo0mN9ze3vgHNWCpBtDijbVFEagSIAlSeUwBBPlvI9MCVOL0lJAOkzdmBUmI3AtPsN/pVnFD0iKbhHIEPBIEG1pvael5xbQVkoq1ZgXAgsq2meigSfQWvOCt1aYxNtDFkDDSVfTY8rbmxsADO3pa+I5ZopojVBIiYnmMDYRFzeLgA9rYqy+aXxfDuCINjAmCRG9wJPTecH0xqDFyRNzcnytfuBaOvWTE5Wthp/RGtlA/zFTEkDUqmdhYGT9/TEP0ZriGm/zAlDsNhuO8kTtjxqCMLk6rHUbA/Qjt0Had8dlqTbqQTGynSRN4lhJMQYvvilfZNsnmACJhQ1iSII6k3gHfr+GFZ4RTZZFPUxk8rBbARAE35vMQCZ2wyq1ty02MnUs3BkAxexj3jA1PPIzEldmCyLXYEix63++MVyaKaX2Ja3AEGpn/ALsLEOzKRczLKBaLj5rnt82A6/w1WBIpus3Bk2B2O8HrMWifKMbJ2pNZgSrDTE6hBuRHSwNiYufLEaldyCWkpEi5MDeLm+3nMwbXOhzaRPji0YarwvM0256UrPzDyEjuT+OwxTVzjU20qXUg/KQd5i9j1HXtjbvXMArzSBACxIjUItIm/Tv2vXVzKVQGIBgSVa8SojT+rNwQIt6Yr5F9oX8XozGS4rXYKEaQpE7dLfN09PIdsHZb4oLKTUVqZUyBAYNYz8l+0iNzERfDJqWWDAQqmDEDTJgFgNhAkfUYFzHBqegmmYCk/wD2zA7AhTvYf6TgXKD7QSUok2+J1IF37G0xuZNtvacW0viWnAuYBWwmZ3J1Wt57zFiNwW4SHUBiATBJkwDDXPe5i3cdsAN8OVQCAVIHSIg2Hv8A6+ZwtQxsBymmOsrxOm+kCo2yg6tyQByg2JBE80wLDFmYqgGVYiIKgMIN2MRcMJgCINhjNVODVflhSRN5M7dbQdt8DVuDZj5qbU2pxMsPmHfytBv2F+9/FBvug4ybNNmcnVrFPCqFGlRDDUGkj5207id9rAeY3XBzRWdGygEtJ6k3JJsbTAsARsIx8h8DNraLd1YjcetrD1Ftpw5yXHsx4b0nKstVQNR0sApUFeamIKmY6x7Y2+NKOJNvbHY51tmg43xnxq5q0WWpSfRpB0iwQLqvcy1wdoIuMCUsysEMQGYMqrF9BMt9wAnzfGfymazNRVDTc7opaSTYSeaRIHcxc2tVUyZaqKqVAKiwNQcsCFF7Gd5Nu7TGExlGOb5JguS5WaHM8UzFFlWjAQ3Zj20tYWkNqKkR2vGFtQbBh0g3aD6GZI++09sVU8xUUHxG1kQbSY6mCLEQLHEc3xaN+YbEBZMsbNJIgC+0SPvrPllnnrr6BlJSdIhUy4LTe5E3JBjf0a8jYbW6katQvY9QB6xN4gk9j9cTQrUHigMCCQPslTY6Y6SDN/4WpfO6mcEENPzMLAQJkjYAzfyvM4WoysBp3TPeft9747An9q/s0P8AHU/ljsN4T9E/UZLLB9RsVMQDf39jjS5Zqi7MQQBqn3O4H3YMq7J7fgMEZzb6fxxqyyv6Dyy/Apfiml1IXUk8xINhB2uN98H5HjaElkuARYCbm23XfB2c+RP3B+OB/h/r+634jCXFU36FUmg6lnkjSVIM3gx17bbYM/RdQhoPQXBBAv0632xVwj/f0v8Avaf+bGs4n/xJ9v8AKuMzWrLxw5dmMzXA3LE06hUQLE9die+9/pbBJyNVQD4gqXg7g9JgkEd9x1OH/E/997YEo/L/ANR/AYGXVsFwSYvdXsr6muCpiBB6MwmOn0wWlXQgLFpJJk2jobnqdh5YbVdl/PQ4R/EP+79l/wA+JFWSqTYbQJkEi1wYO8C0xtJ/DF1TO6QXb5QDYDbztfuZxXldvZf4Yso7t6jC7dhdK0e5PO615WAMrytYgdwPYd8WqzGzBSPM9LWB7YzHG/8Aix6fxONRT2p+h/y4KUa2EmSpuSeVRYQTcnf03krB8hitacsARqF9RJEbiBEDpN9se5b5G/ep/iMMK/yD98fxxP7qsJdCnMZSuRNJ1TSNiOkdrXkATuN4OBKOYzFhUUgdwwYxM9YmBa4GNCu/sPxGBeO/8LV9X/DFW6LoXIWIIcG+5VjDE7GJNvzbF+VqSLvcESe1hE9R6TiVD5B+7S/y4Iznyv8A92n41MCtrZOgPNUabhQ+hyJnVziPm3M9QIjqBfriIJgqBAvDG8hYG+56X8r72hS3b93+eCT8vu/+bB9AJ2B5uqZssrMEkxsbdLR9bYDqsdQPiyJJiAbAEGbRYnph9mvlH73/ALuF77n94/wxVFM6W0lXAMAkrEECJMEGNibRveTFwvEDGF6ggagQsm/WRc2mPtRh9wj/AHWX/wCr/wBPAVb5P+o/gcE4paDlGkK1DgmVSDAAk3g2iIPS46acCUXAOnlsIAHQCREDpIMbwBh1xj5j6j/9sU5L5D++PwbBRhpgLsWUuWSGJLAfbPQTa9hPWOhx6uZPMZINtjI67kme599rA4uH2/UYgvyD0H+Y4lb2AwDxCBO4gwPL0F56R54GTilNl8XQTTHNsJswFgTpsFJ5gflEgixYn5h6DCzLf8KPSp/7mGQiu/ySOgXMpTg1edCxJJgg6iT80Rudu8/SnLVHuzMHm+ra4JGx9PuOGuR+T/op/wCRsd8L/Z/dH8cPapBSFv6Iv/KX8+2OwVjsXQFn/9k="/>
          <p:cNvSpPr>
            <a:spLocks noChangeAspect="1" noChangeArrowheads="1"/>
          </p:cNvSpPr>
          <p:nvPr/>
        </p:nvSpPr>
        <p:spPr bwMode="auto">
          <a:xfrm>
            <a:off x="63500" y="-858838"/>
            <a:ext cx="2600325" cy="17621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488" name="AutoShape 8" descr="data:image/jpeg;base64,/9j/4AAQSkZJRgABAQAAAQABAAD/2wCEAAkGBhQSERUUEhMVFRUWGBgYGRgYFxobIBwdHRobGBocGxgaHiceHBwjHRwaHy8gJScpLCwsGB8xNjAqNSYrLCkBCQoKDgwOGg8PGiwkHyQsLCwsKSwsLCwsLCwsLCwsLCwsLCwsLCwsLCwsLCwpLCwsLCwsLCwsKSwsLCwsLCwsLP/AABEIALkBEQMBIgACEQEDEQH/xAAbAAACAwEBAQAAAAAAAAAAAAAEBQIDBgABB//EAEkQAAIBAgQEBAMEBwUFBwUBAAECEQMhAAQSMQUiQVETYXGBBjKRQqGx8BRSYnLB0eEVI5Ky8QczNFOCY3Oio7PD0hZDVMLTJP/EABoBAAIDAQEAAAAAAAAAAAAAAAIDAAEEBQb/xAArEQACAgICAgIBAgYDAAAAAAAAAQIRAyESMQRRE0FhInEFFCMygfBCodH/2gAMAwEAAhEDEQA/AFKZNVcOGKlgOW7CQQDv0sB7YKEM5ClGG0CQJ6T1tBFoxYmbaP7xSIBEmNjcn7zirI1UZgUa8xG31BO9tscBydWct/kI01FPLB1T0mJ6TJJgd98EZbLmLKQRYxsR6dIxPTEzottIi/b3H4YnrhQVMiLtaLT06XwtTb0gowdg+ZNekoK6SvW5kb+V5wWnFWADLzBtMoDBEyDM2gCDM9fIYuyvEqdal4iEjp8tpG/39cTTLK7BxphoGqLnSZH34O0n+pDFGgHM8dNAEmiai78lyBMEWHvN98HUK2XzAVlZSu4AOx3Itc239MTXJOurw2hGMsRCkd9/Yz54jn8mKbK2XpAJGl5JYnYzEdbyfLDuMHC12NZbRyYqjWNJiwaII0n9U4PbV0ue+8dpg7eWE6OYbUYAJgSIjztbBvCK6uYFSSfLpv5WxkVx2gLsLrVHEc1O0TYgecTMd8euNY5SJnoY+6MWV0UgipG4sY6GRiyjmFUAsLRMnaJsJ64O72wynJoYGoHUJHT03wWtSogJQa5gQWP+mB+Qw2qBIjp7XwSoQi0eZBvOBUqZRTR4uHYoRpZQSy73/V298FrTBBMCR3xT+kpMFpi1949cW1EJEjSY6b4ty+0FZGjc7H89gcEsSFiRIt1xVTLGCe22K2IQMXLAHrOqPTrilLRaL6ZEXt5/1xPKZoXAJM28sVUmVhsYH5uDiw5FdQYcpiJW3sR1wcJ0+UQjq5JIGi15jofLEWy4O0g+X8ceU6HN8+24OLGoxO4PfFt8mRoregTuRbbzwL4jSYUG4G+CUdlJkqVPcH6CMVVMyAdIsd9rfXF60wa9Ea9O4vHb+pxXUdladQkiD+djgqoQbG04rent1jFcnHoroEqOWljBjpt92AzRDMGDMI3HQ4Y1UsbX6HA+Vy7Bea5G5gCfbbElNyBoq0qDafriurlVPzaSv5vizMUwGtHvbCfiXDqjsIIAvJubeXngE3dMpovbKkSNNptHbFWYyIIEiIvIsRhZmMnWUx4nL1te2xBmDi7+1HWAQCvRpuY3tgtxdoDoor8OIhvGaFM3/ie2L0MgEkH07dMF04qzFrTEfwwOmUg2kn0wV2tgtlXir+1/i/pjsE6fzbHYmirA6VUBBqvP7ImOsz0wFW4Ms8jMsERFgb3Jm+G2kNq1S0bQANvmtMm8D649p010kC41fx7jf1OAba6Ka+gOkxD3JMxZ5tHUEeu2L6GUTmFJuchvtEiffpJ+7BmogA2EHcz7eVxfHfoIP7JNgRv9/wBcBF1K2F0IeHZbMU2qF6RenqIOk3ETpjvMjfb2OG9PLlgSCwINvEMi8CDH0HrgqjTZWJDahMEeYtHl0t3JxaGtcFSdhA2m8/j74bLN+BlphOXy5ZQG+YEAsIINugM3NxOLKT6DFyIMR0N9yNsUZejZgrmdrdOxjacWLljo5jqPU7EjoPXCk/uwr0UrkmLkgkLB5SJnsdUTtgerl64KwAQpJ2EkdInrhqjEaVV9I2IK39+2PKqVASfD1CBzK1vcd8EpOyNWIf056lQ0quXqxulSPKRJHY/hhhwzh1bwzTraWWd2a56gwPb6YYnK1VFnAtYMpvfqfMTgepVqU9ZKEDuDM/yOCctaRdgnEOA1wyGi6tTYnUDZkjaIknb5vuxblOEm5LMD2DdPMkX+7FmS4yQFPNoIgagBM7W3wW+fSV1kI5NptP8ADAZMiauiNJkUJA06A/SD0Hqd8SemPsz3gEDE8zSBvOojaIv0xCrllKbFYMkgwZjbCeS6ZXEsGehdRDAAXtb8L/XBFHPK0XEnp+euBKWX8MBjUZg0HTblB6WxW9GlExpMkc1iQDJ674tr0w1FsbrlwSYBB8sRp5UJcT9TbC7M8IcXol7CYhifK0dcS4dxN/DJrAKw3jVG2q8rAIFzhvF10Goyf0XmtUpXI1DyufoP54uyee8UWVhAuHUqfvxU2epxJaxBMw3TeQBIPkQMUVeIgFYJYOYWASGMwYaQJ98EuSdUF8c19DEVD8s7dSPux6X9OmEtT4hpSdRJAIFuhMQLG8yDHn3tgrNZtF0Fg6ahYMjD32t03/0qprdE+OfoPq05Jtb1tio0xa5A9cCZiq9PmPynqx0+Vpsce/pR8iZ6HEfexTv0Esw6ycDmgQZDHykYozHFgBBEXi9hb1xGhxZHFjt5jF2BaOrzI+13Pb2xy1YkGVgexnHtDNKxIHXr+evljqjiDvPbEv6J2CZsDqwKmN8A1OE02adMG4MdMMFpAiWHXqMePlgsMARfocX10DViyjwfQeUkHufwnFtRROkx/XF1atuAPz5YDrVipJLLHqAR5YrsFpBH6MO4/PvjzC/9JX9b7xjsSmVoto5kBYZZ7W8gd/Uzi2lqIixFh9BsJ2398DVM0y29bA32i5MSQARGJPmGAMUzfYagPU3Pc/8Ah9MFfoBMaalYD7S9/p9f9MQNC9lIj9q334EpZmwUFUIYcpSZWLgN6Wsdzhzl3puCHLowIIKwRP7Q6i4sMTsYqYN4QDBhqP7rEDp0/O2DlbvBtsb/AJ7YrrZRxIDahE8sbRJ7HbvBt0nEUNtREcpgeUW3vOKpLTCoJNBDfTp7xceR9YwNm8vMALqF+YG69rb4sXKKw5SQQCOo2nYeffBABBJ6Cw29L9MBKFuy2eO/yiNIAC2G5Gxkk3xLLKwVg0HoCs+0g49ABBkwR+bYtSjYE+lj0M/fiPewkDZiqVuB2tvi9CHTeCu488Urlzcq2rqCd/TFdMw3ML+RsfXAplo5+HhoFRQ2k6lOmAPp1xLM8Ap1gAx5ZDbzt0tBGDPCWJmJiDP3f1x42VGoTzDt+FxiP9L0w0qActR8EMr1NSgnSAOYAdCZvGAuM/FIy8+KBDkBOa5iJbboPvIHXB3Ec6tAMzgAHqSAJiQC2wsLk7AE9MfFeM/E9erm6lWmQ3hyquggBQY5ZuFIJE7kEemNGLx/lH4MabuXRuq/xtUJqailBBICk/3rG2lYYSpkzqKgcpwHT42j0WbxJqpYmpUVAVFtNNJ1FutxAE7mxxeQ+I1VqtWsni1mBNMwoVHJkuUiJA2EFR2NotXLV67zrSagZxNREWQJI6Kp23gn3xrfjROpDIo9Kj6Dk+NrUpLTpJUao1iuosCdyy6TqBPmDPTsBM7xWgKihAy6I1EKisDPNpBGnUN5YzvtGM5wfjdPKZkjlzqlQARK8zKDbqSp5fax2wTwcZkGlmh4dKiXGirVE01bUfmABYmbSRuLHYkfglVMP5o3aNNS4vQDVAK1NqS6Tqr0/EqMDMMiLY/NtHb1DHhpSutRqVOvWSSzR/d6CdhpPiFgwuYiNvTG8B4vVq5yov6HSzbVNU04hbTqdCCF94kiD54L+F+LjLVaoqnMUFKsjU6cHSwMgMrrFhO977mcFwS7K5Xdfj/fZp6D08xSDCsZoqy8rMSOqg8hVdiJBkx1xF+IsaK1lOqmrAoKy7kkNapo0Egk9V22xn+CccpIzip4hDDSAjgAk7aqZYggibSCLiCCMNctxPwEqU6hrU6qbUmZPDZSApV15hIvciLbjFL2RoNzecanGirl38RlcaNTCm0dASNJ8oPp0wwzPxMtGstPNtRqggRUpBTpG91kliSIvHpjPZ2miMKtCgwTLlTV8SqgZWs4C1FJ3UiCgk+oxHj2by9Sr+lTSanVXSKdWo2skjQXDUwxXTYw8dfLBpvYuSi1tDV+OtmK9ELSGXoO6qGqKp1STJK/LeIF4sRJMgNc58LZemIqHRUHNykqGWbsAxIJA3E+/XHynP8AGq9FBlDWp1aVMkrokIZ5oDFVYjcXt2Jw14f8UVHSnQYNCk+GpAUq0gDS7Gbz0PXE0rtWBLBCaWkbWvwN6R1Uneom+pUJG8GYuCCIO+LxWnUriGXfv9N8JT8RVsqXpVnekVEhHuOgKzzBpBDCYkE74ZcO45latMpVhHFw1T5I1f8A2iG1UZtPyr9Ywt+PCT06Zin4dbiSLx16QL49dgRYmO3niNfJA6ghR1ADytRX5T5iJuYmOmARnKaHw2YKSDYnfrY/xxjlFwfFmKcJQdMlUJvJ64hVyyNuJ88R/SQELapHXUYjtfp2xy1JB5CrCJMi/WxGBFNA36Gn5OPMX6D+RjsVaBpEaFyZIPQAlQJkkb/j39MEUyjqfLaBIMmbwJP47YAy9aUDaekfaiwI69NQMXnb0N5oOsEqTcgsHBg6bxCkG53ERe9sGkCSo5WFFiwGx3NzNjMx6+0YJOU03UEFhuAe1tzGnpPnvjwZ2DEmZi4P7okeV8W1m06rqARsFMEXHkTIEemBotNIpT4lywJUZzKzMEaqk26agmmZi86fPDqi7AiYEjWCCrhgSbggkEEjHyXjXwK6E18uniUGXWyyNSdbTdh1kCYmQInG6/2aZpXyT0wZNF9Uf9m4Fx5Bw0j9rHQy+Nilj54/r8mmlWjR0wZIKQCBcRFh1vY+YxOll1+0WF4uJ6dhiv8AtGIWBLGAdLkHtJAge5wX4wYkMitIWYm99zfpvjnJ/kpNMgRA09DY279v9MLOK/FAylSmjUdSPYsSVg7QAPlO31w5OiOQQAAbW6zYfdhJ8YIr5dyQZQhgSP8ApufeOxxs8RKORKW0wl2O6PEKVRVqUGmm95K+ZUgyB1BvjyplgdRjUDb89sA/DmQCZLLWPNTF5tdi1vcz74NXMoHCBgGYkKNQkkCTC7mBcgbDAZoqM2lrZcqugWjlNIEW7q3TyHlgwEhbkHYbT9MQrGTCtBteJ63/AJYTfFfxQmXSoigtVNMwvygM3Ksu3KADJMnpHWyIYnOVIPGuTo+f/wC0r4wLu2XVwKexI3iAWM9CTygdgf1rY/hfHHoNVpqQtOoSHmkHIXuqtBBjtBxonzdAE0ZptWUeK9Wryrr+2u2ozyiBbe24I/w/mqaNmM1U0jVKRS+wGnnVW5osABtcyRbHcx4ljiomhu9JaQvXJUajJSpIwIks51NAA3KgE2iSoFjNzGCK/EaAotRqIjsoilXoqy6jMDxJ0lgNpKk2jsQLmaGuH0hzWJKhXZmWWgsQJOqxsQNwb2x9D4V8J5XN0qdKpK5lKYLzT8NjMC4gawI3Ek/XEq2M5UjEcM+K6eWZHo0nWqEZWbxZ1MY0tDAgXkkQQZi0TiWY4qG1UqtZ8whPiIKJKr4rEseWogKkmx0reeux04/2RhdQq1QNtJCnsbkdxv7T0wOnwLSoVaZqsXpMwBsZUnYGDttcfqHuMW4uuiucbM9nsxkwrHL08xTq6wUJdY0kbEqNU9uab74Eymaqai5nUSSXmZ9T1677zj6h/wDT3DaXzKCRcXYmCSATp6CN7bX2vPJUuFj5qTDybX+IMid79cBOD6tDIZa+mYniXGa2YYu4XUAAWVNMgWB5YE+ZAwR/aNWswNYVKhiA2u6m8XYGQJ2JvHvjfpV4b1oMfUMY+rTucF0M5w0H/hwI6sn3QSZ+mEfFfckN+auos+X5SvXXxWVmCFGD3A5dtlbmuYi+5nyI4J8MVc8tRqbqgpLJBYw2/KI2BvcyPqcfXuJ8Oy2by1Xw0UtpYAhdLBoJAmJ7W2OPhtHhVcjMvSYU1p0/7wawmpbyAB8wMbWk4t4uLX2FHNyi/oj8McVpZfNJUzKMyodQCKpbUt0G45dW4n640eS+J0rZqpmc5QFVKiOum4hYhSLgMFA0m/XfCPgvwh4+VNYVAamvw6dIAEsbFtzYAGZ7Ak9MPeI/FDV6tCjmkp06VEqhCqREEK7L12Fht5dcXLSRE02Xvl8xl6P6UQHpZgMgZn1FZBUBpOoMNIIMkAr0mMdTyVWtLKtLRQKJUamsGGMKxGzNBjkMkxaDONHXzGTyOZo+HXZ8vqOqnzVFWabc43ViS1wL3O42Q/BlA+PVrByMkIr1VWVCsGZqNIAXYrC3XoI7YtQTe2B8lK6/30NM1oydZhTqa/DaNR0idQBKsfstvaOpNiMaDP8ABKNfLUswtMF2XXBiZ6wOp8pHpj538R5GrWRq6gn9KroqrIuzvCqJ2/Dl3ix33H+JijSo5WkZelREi5sIXURG3WRtOKcE4SlWjN5U04pPsSJlpXQYMG6gQD1m+OGXDfYIN7zBHaehFsJsl8R+K5pvTdMws6hzER0PUREfXDinrAlXubEDY+38MctQ4upHL/c9/Qh3f8++OwJozH7P+E/zx7i+K9la9HU+H/LDwACIksDzHaTMRBJgXnexwxyvDqcmpqAaIMhi0AWm49fQYGFC3OAQOp0iBEjlbf2ttvi81iWcLqW4uwgX2hlsSBv64GT+2AvYVVzukaQ6yT1Q9DFyLA2m47jzxKjQ3mCx2k9hae3pa098V0RJAmdyCQLiwgW29D1wTl8uCNPLvJHyjrERuCD39sLlUugl3s5KLTLXMiY77yPvxn6WUGT4nQqURFKu3hVFBEEVDoaw6Amm8eWHOe4slFoU5kATtldY2j5lqhfWIPpjL/FvG3qeEUpVlWmS2upTKS0qRF2AWwgaieY9Ijo+JinCdtqv3HQVG4WkaRYaASp0/N2j2F7/AJjHVM7ouaekE2IBPlJOLsrxn9LpHMUSTELUSYZHG8xspsZ88RVnIJIE33A2Pdo8z9fPGHPiWObRTXHR4lZXEhxB/VvEwfKJwDx5ZytUXJKgRHdhH8fbBTIVUJQZKRGnT/dh1MyCoSR6zaOkzGC+GcOcK4zDU21sNOino5RMlhJ84uQL98avDwqUlO+g4Ldg2TLU6VGnIGimg+aOgj3g4KajqF0B7bd7x9Jx2bqq1RoIH6ojpELb2wr438S08jRNSsZJsoSCSb2M29JHTCp3lyuvYcYuctBnGviillUD1bx9mBJ7X3ufxJvj4d8UfGlSuCiqiqaniMQDLsJCyCSIAJgR574F+Ivi2tnapqVCdzpXooP4nuTc/TAycCYqrNs21/z5fwx1cGH40aXxiqRd8N1R4jmAahWVBIiZE2YXaYMHEqVNKtWKkqpJBiBpPciOk7RMbYuzfAjbVTgxOpTvYCT0ib+Ybyw04Z8EllkB+YD7SmDv2E7R74Y+wVkpAua+H6uWZKiVFILcpVtLGNYFQLJhYA5vpjffDXEP0g+GiwoIPi1CTUMQplpkmQLWtHrjMVQaFbxYenAXQFNtURJBJjdjedzJvjZ/BmWLKWWxcAwfqCD/ABwtt8hsZLibKvw1PDiPxg7z9xP1OM1xTIgr+6ABvIFjPsPvB7nGxqVOUAiD7YQZinM9ZNj2tv8AnyxrlTVGV2nZjafCI2Gx6mR2AgnqI79e84spcGkSCVYXIm5i3QyLQPfbDkUgHkjv0G1jP8vu2uTTABvLHvv09PQT2GM/BDFlZnqeUdW2kC0/jJIv+dusa1J03uJ7gzaLX69u+NfRyqncD3/keuCRkqZ3VfpgPhsZ8xl+F8UeizMLDZrWItYg+46YzvxV8PJVc1sqrGmSFaRs5MxH6psf59Pome4VTKNaLbqD27ATt0xkLo00i242kCQ0AkHzHWdhhUoyjpjI5E9gfw/witwwfpBpio7owK/KaYlTMgdYEgRtYnoX8Q5zK5qlQFJR42qajaII1AzqPUFj57T6m5njLVaRo1F0u50kiCoUkCd5/wBMOeE/C+XRQjVEZ2kydJ6dO0bzhm5fpj0ROty7E/E/g+nWzFKnRASmKRL1AZDspAJ8iD1nr5YdPTpsVymX5cuIUgfaMySSb7j3PpjuK5inSVaVAkgIUdxeQbxPrJtG+C/hTI71DtsPx/jgkly4r/JTf6eTDOIcFX//AD6YC0WZ9PdipRT6rrZvUDGX+KKbrxKQAR+jAr3kvpYenIuNDnONI2Z8LVzKJAt7x7YE+J8vOYR4YhsuUt3Dg/WGHrHlgvIl/RnxOfKXJWZs58uhNNRTqWHOJFj1E4hxP4qy9A6ahKPAMqp0kxzQ3eZse+OzeRqjmp7XBQi5tG/fbC961QwpogpeSwBK2MRPUG8+mONimlqStCFKnTD/AP6qy3/Mf/AMdiv9K/7Fv/J/+GOxovxvTC5r0Msq6gAAkgGLkXnmN9wZEyNjcY9yrgMqgWM2MkyBMKskkAD0BI31HCdE8MITUdmUgMFET+qWk237mb9b4OTi7BSdGwBUyGtYsLAQVHTz6YySjQu7GtSmdRANRGAMbFSTtaYPoehxGlV8UQNLQSJJ0tqBKmzBZBAkEG+/UHAnC83qpyxJKknpO9uUHeOX/XDAVy7K4OlYhgVEnmtBKhgd1ib74BpS0wotNFX6SKcj+9DXEGmVm1iq6Zg7ecewLpuDysJDC/aNmvMH6EGfXFi1DaTbqCJ+k77fh5YMyeXpOIFTQ41HQwWGmDILiVKxETHMZFxi8WHnKosKKsxmayn9nZhczSlaRgVE1crC9o20kA26EeYxsKtdSRoqctRdaTflN7GbEdfTGb+Ns8iZR6VaqrVSAgVNDat9NUhLI6zBEkHTYCZxZ8G8QprkGNeoQaJYwZjTC8ovAYEPY9zaJx054JSxVLbXQ/g3oe57P06SB9ySQqjTcgdRYKqzJJMWvaThbwj4go1kqv461Cr6XIDNMiQEBWXFmGofqm95OB/2l/ENXMAJl6mnLeGp0rI8Qm5DEbhTYIbWLRJtneG8Xr5PJ1dJNN65QDuUGolo7EsAD15o2OGxxcIcV2+zRjhFqn/k+lfEP+0GhllWFcNBKtpQzYiwmBeZabdiZGPjfHPiOtmnmo7ESSFkkCew2/0x1fW58Su7OxAuxLG1hJmYAi3tivh+Q8SoABOGYoRh0HJ0qWkO/g/4dNZ9bRpB6kbx9Ov56b/N8NVKZBA0i9+0z1/HY+uLeBcOSjSVdjHQR/U/TDBMia0pTQsBYkwFX1Y/gL+Rxo5qKtmGUrYl+Hs3TrFhtvYjzjaIMW/O+u4Tw9QsRy3++8Dy2EemKOHfCtOnzVB03Wyj1K3M+2GLUlUchK9BM9okg3HS4/hjLHzccXsF2KviLhYqU2WF2mCO39T1xT8BLpkMsG38B+fXDOlRd2B1oyAdLzI/n/l9MXU8kKdZSB329saFKOb9cPobinpoeZ95ifTCLijwthPUj02H1v7YE+PuLPTp0/DsWYj2j+uEnAshUzNKoatWqp2ABtt1kG3kIwvPm4aJyAs/x4Ay0iNon6+WCaHxAIksY2n0Eegw2y3wjRC3qMG2IIBnoYkTHucUZv4BRhyVRbupAvtBBv16dMc9eSDy9FuW+JUiCb7WItaTNx3x7U+Kli31v0+/thW3wBXF1cPA/WP8RfFGU+Gq670G99P1jV6fQYP+aCUhzleMNUu3ymBG3fuB+R7YnwyuPFggXpg9d9RkAff74T55KtE6TSPykxqHfy9/pi3KipTNOrVXTJuDuonqfMScaMeZfZTmaLjuUQ05CgMRvhFkiep1GNzfpbzjyxpyA9OAd/zOFB4bBIsL7XnzxPIju0b8E01RalGQNI+aLCPw/O3TGmqZgUKNyOQS1p6dgZkmwHcx1GFPw1kS1YSZVb3/ADH4YO+MuAl6LDWwnqNxfVciDpkDuMHi/TBzYryZfSMZmOMK+Zp10I0BjMrch5FjF4tt1JBjGr4xUNTJOUI105qKTe6gn6Efwx89qfBdamZWtoVQ4sWCkliZGk9TptN58oxtfg5CUNGpUDSj0yeokEAlT5W9vPGXBljuDd2YoU7iJOE/EgrpzMVbosC+/eIJA29cF5tVYkkBRNxt06gT+e2FDcOqU3qBtIdGZYUxcGdpAgiSF6k+5cJzwlQdgKkASfbc9CRMY5jSjJoQrfYv8LL/AKjf4nx2JeAf+Z/4h/8ALHYOkELasE6SpsL6SLid7DsG7iCd8EZOmqryT2AAvJJnlXckdYFyb7xTQNIzDMmqDI1ATaBuApgkXAJ33wUtNlM6tSkjtYAbgkzM3ievli29C40VU84WJKo20qTA3EHSTeCdx59ZnBqZqwCtTFQkgTLQCDHKIgSB0+k2AGT8QrqTmU2YxfaSCsDfr37yMEZrhSggKXEBwBYyCSDLHmBC2kHZQfLApr2EvYwpZt4AZWINhECDH1OxNhPlOJjMrW1DUpIUgrqViCbDUFJK3ImCB54W5Gi6NDUikAglnBjyJN2I7gRB9MHJklYsXlgSLQvLCgSvZepGxInEriy0mj0/DGXJB0JqK/MHbWDN2TxGYCIt26zE4+TfE3Dq1DM1aQDFRYGAPmCtsIAa41R1HURj6cxKMSXFRLAroKFQPtLIIgae4Iv5RiOLcRb+0P71dOXPiVgSoDEMpYS1zIbSNM2sMdHw3Jt8naH45AOXbQUV1UsACCyg7/iN++2I8dyL1KpqoZBAn8nE6FFMzUaop5jZV8htEXm+N5wzhyCgoqKNQ/H0xtlFt6NMZxifNsnwmpUeGE28hHf8+mNZ8OfCx1wsLG7dF8yYmPvw4TgLZh3AcUkSADpUksSIA1ERfGk4exy9PwqTGV1EtC83mQ0C20GIBvHNjJmzQgqvYic7OyfBqFIg1XNZhFpMXMCEG++8kemGVTi+XWFaUE2GlgoI7lRpFyPU2ucL6nFHCnWOWxm7CbG0GSs2uPsC5mceUMtUVWVGGoaoZlDczHrESSdzI85xyZ5ZSe2LT9DWnoMmnVkNtE3MWgk+v5GPKtF1Pyhx1Zt+gBFo6bDuT1whprUfUtN6KPTI0iNQAIZYiCuosxEQbGBFgpvC+IMw/wB4mlTuqqAYZgAQDy3Eb/Y9JpN/RFsZNVAYDQOawIHkTPLaJ6nBZy8sDHfpgBOMJpHiIy8s6ypAkRMBiSP6jfD+hRBAI9cd3+HO8b/cNdmK+JqYavTSflmRe0zv2nT1w1y9EUkJAWbWJUfiQPvwBmhqq6jN3aR2IPn6Yf52UpKQJN4EqJjzNuvf64d5cV8cpF3oAzGbtJR4UfMBI6dpj3j8MdUanYAjnNirGGvEyDeYjfEamaU1F5nUhi1oGoQbWF1/kO2OpZ+kjljoU6ZL7T5tPXt1jtjzjaQvTPa4KAbqADcXn1ETiqpmmWF1X2DEHqZH2oPXfv5YtrcU1RAO+k9wAdyDuDf6+eJtmk0qbXjqJ9pwKyJMFr0wJ3UVASVJixNwW3G3YXF+2J5zM02UgkOGBGkfuhp2iwIvbFnjCflYqRuQsTO/eR+fIinUmFFx9mLdT9r1vvh/zc3aC7FeTpmlpEkqbidx2B6Th9Ry4YTF+mFdUAggAsbgxDEX372naPTBfA81Ig7iRjseJmWWPF9oOEmmMqFLQpZdyy/cDHtiriTHM0/EpmGpyHTqP4fXpPoTAsqUG7i3qLjGXz3FWoOKqrJ9TbvAg/4bfjOv4lOHEbN2AjWpKnqSZkze8b952i1sDVeKrRcFppgsIaS0dTcXAk7+fnhzxPKJm6JzOXfQ8S4WCRaCy29z7nCeirKiy4adgSPMCesxEifPHn8uF4ZVIzO0F8S4ildQSqMTfWDBMQAWKmHta4wlogySapIkkWjSDcASCCBcRG2GBYSGAsZBAA7dR7DFVWijSAqkzAJ3AAEKDIAveR2A6YXzcuwH+rYB+hN+v/6mOwV/YLfrVP8AEv8ALHYrXsTxYHl8nq1F0XVZdYEkzywQAFAUACe0dMQZSAQupRcgEyPmJNyRO8RbfbfFdTPoQRA5ladO23qCdQMyZB0j3vSWka9EmYJmJknVtJMkyOhXDJNhOghM4wMVWtpkl15QACYAiSSCLQbg+WK2qCoFB5lIaGRhuSCDBAiLk2iVPWZspZpCpmJkFiBJ2YAzMwP/AA72kRPMudYZgjF9Ka/FtpAiGVZuFMxafOcWn7Qala2UVatRXCg1GUqoGhSCNIAhXSQ9xYyBzxaIxfl6asSRUQS2s6QJawteACSVEDyjHZjOhlayiBdQQAbfatbtbsNsSqcPpO1Q6E1QAASDcSsjsWkSAQNjAInFKn2VyVltLNeGumozBlJRAQeaIm55QZEgbi0bnGQ/2iijUy3joBrTRSMAC5knUIuZvPmd9UDVVctZtQUDVKtzNDdItN7j36DGS/2gUk/Q3qBV1VKyLKzAhSxEg6SYABnmgLtcYb4+sir2NxvZn/8AZ8qvmFU/NPLHQzcwPXH1WnTWSp7x9PL874+ffBnB1p0lzHMjzp0kgk2V1YRDLIJMQbAXM43vDiGBJJ1kkSTEkEExMiBLDzOrcAY62TJwi2xkuxhw+qboqkBT3HNNmibHSeUzBAuNyMW5lzfUqve4B5he0Xm5tNt+kieAqpeZB0gIFVoEi5gBgb3/AHZg3JFpMjxqUhkBlTedTGQZgMnMYna9hyz52dTlzYJE8Mp1YdPFokgNrQbk6gLEQTAm1pYSDAwS9GpoKq5DA6kcoF1DUOUjeCZJsD6AXiAp0oojTBIWAIgRYkkD37e96BRB0GZMEq8km/Nc/eenU7ipqtgrQqoNmPEU1aVMoJLMyzEAEwZDSCC2mxsJHUG1mAQ6qgXSBq0ArpmCCQvzQYO0XggwYZ1M8CAIi/TtBix2jz/pimq1MqxBkhbx6yBy85t0g/WMRTuiJehRUp1n8TUKdRKgYA6tLGU02BgAiZg3juZxquCM9LJg1CdS09yOoFhG+8DCluJQmrwmq8gYAgK1xcmbixiYiTBAAw+424TJtL+HIRdW0amUb9PXpjs+HL+nNhLRmuFGK9QMZHzyf2pLddtUmQdiO+NFximCqAzbV5joNiInffzwnydAmqA8HSpAI3u0+sCJ8p3OKviykGqoAYc00AMun2qhBDKQLaTInY4jm5eJsJu0MKmXGkGA3U3i89Y6j8+dIygM/MoF/K8W6z1Ex1+mK4Z8aOzAVKbkSDpmIBJsGeFnmUiSBJEwL40icSJJDgiCQCwNxIg6iLyIPt5W5GXG4i9FicLGskVKiqQABNrE8w8+kew64uYKsDlgcxJ3va9gIO1ttzj3LZ9WJAZVPQVGgN83KAYvaw38sRPFVKktZ1syBwDqiQFN5m3QT7YTxkFSRF1pl9MMehJY2kyAbRF+9h2FsTqU6ek2CgR81hYQCpNum8XPvi5cylUSAI25vrGoGBf3GJNSSCTBABm48tibkmd7bnucRxdlpAFHPaSqqY1tF9UiwaJIgW1GNhAA3x7S4h/fqTIYjS3bY9dpBlf9MWf2Z4kEMwIsASwX7JHKOxAHtGKswzCxGoA6pBBgwB0M2HcbdcafFyuGRNAu1s1jk6FcdIYe1jjNcdqqa9SnsHCsNpGoTI9G1fTzw84TmpUowJFiPcWxkviugHdnE8hgSNwDpt136+vcY9JPMsbX7jZOkT4Hwyrl8yjq2pZgxMEE/MB0O4P9L9WVwHJgSxC3nvFrR9+GPw/mC4pk3v388Zxs1U3GxZAFJBmf2tpEiACd9h1wfxFp8ROTqi9aJgLYm3O0DTtFwL9LRsPqTxHIJTIFPMJX21EgLG88yWkyNri8kTgJnZhzswmDHK/3ATpmRqvBEYU1UhWDSB0KFR3iJPmOp+6/MjVNULbrVDOG8v8AG/8APHuFnjr5/wCEY9wXwi7EQ49Spp8ppBmmIc2jYkgaiBsNIXy6k2jVWqXahW8SAH5iBYqpgiNUAuZJAEr1mxebpK4h1VzBEtD2kDr/AAuYnfFFPhdNbrQUNMg6Sb+wgCWNvO/TGn5YSW1suU4P6JZDMsrCyMzCJVAJAGoyCDeFBvB98FeHysSSAbsfm62OkiCQL7EyTAuBgh1ClZVVgggCIiTzAGCLGIgffe35AY0EEGwVpN+wG5PUxEe+ENq7BEebrtSaVAaTJUlTaxJuNWr36XxbkuMh50Bw+xXQWBgdOv089gMOGy9JgKjgEwBLEGbAgqT5g3B6dpxM5tVYgKF0/MQIO32jfp+EdcW3Fkr2ZjiXH3ZVWWpmFYMCwOpWYlTDAHaQSTMbSBhP8S5xTllX9GemKtTxWMEAwNKaJPKDFRYgfKI64+jZXNI1NWpkMqlU73/Vk/amTHvM4nXrU2mnXKuCi2gagJMTc6Y5vfrjRjnxel0Og2jG/BfxBRKN4w0RUDARN9OkBdyCiDfedJ323OX4rrEKFQD7EQAJCDlFgu0H07mBavC8orr/AHV00EgyNLERNgL/AC6u5p/s4nkstR5tFTUus6gFB+0fmfeACQBIA5iI6D5WZz0w2wulWJIK6IYg8zFtJ6SBczcSI28oxz5eprDity6boGGlpsIBEKwMjUGE9doNdfJLAYMwJgllCzb9VSIEDSbkmLSAxwsWux+QiodImKoPmCRqJ/wzEC/TGSMdaI7Q8zGkBlqED5pG2nY6pmxuPoPTE6GXQgczSCSZ2OzXUiALH8O0CV8xYB6TVFsTzjlYmQJB1CyhpBG5B2x4eFLqtqH6gErEMdMxzEHV1ueXzlUoV9kC3qqGCgkAMD8u/UQYj6XkT2x5QzZZSgmBdWYSJmQAJDR/ITvdcmar0o8RHrA8wdVUzBMFgxEGSYiZvv0sfOLqBRZWADsZsW2HNI9PteRwDUoNUWm10B/D3D6+VLB38dS2ssXaAXfVt0Mkk7iR+1y73jtKcuAdgyz5gAyI6yOlsZPg+a8V1Lcw5gpAjqGMx0sDfaf2jOw+IFnLPG40keoYY7Pj3PBkb+//AAJO7EPCMsEqQGYmJYEEXJ3HKFG2w2xdxniDLXCFCyeECeWYl3BP0/N8I/hHM1jmGp1QYVNQkftaVAfqCt4tEHtgr454wcu2WctpRy9MncSCCJ7SGImYEDFqEv5Sl7K3WhhmsyoKk6agYggMBywDEEC14Nr9e2FUBUB0hid7lrg2OoW6LBtt6YG4b8T06jvTZdIAAVyQVbUAyxqgSZmLEaeuGVKuWOqnBELMHYaLWFgLggdgRbHHyRf2Ru0LspkOcMuYqAglrFQWuxhzpEj5uowTVrNYO5a5syyNwDcddJO1z5ROK87nwJLqisNIILkbtAlgC0aiBPdhtviihWSFIZluinVq+1EFQu8WM9gbjqpcn2DR5UoVFIFNl0hSNLSLkzA0tGxAi522O/JWrorbMbbKxnaewkEkb9vODKauWEMNI5dImdUbE22Vp9B06VnOsQV6qASARJXqQsk+UzuRHbFuUvtEp9ntHOFgdWpGA6iPQgXkek+++PK7kcxfSIIhiLzI9djPNtb0EcxV5tMHUBad9xN5kCTMem04GrZin4qodQLsqqIDBmHsQo8yRfExQuaSJbNpwNitOkYB5RPTGL4jmJp+qnYAqTIM7SDt7kXxr+KFqOWZkEstMkDz2H47dcYqlnFFOApVmSTMCQUtMnzEeR2647Xn/wB8V6DnbHvw4APDYCOYW95xm87RFYc7mAsnmNoIIJgxba8jmO3XQ/DbQqG8CD9Jxlq1QHlcQrRMKd7Mo1G0AgEDaY3izP4j/wARU+kETbUQHkTtLbHTYcv2SZHt0wNXzDnUCi80sLe06lE22vvMjBSUKbLpNxdZ17bRJ6tafOcA06QpELBgM4NixgRpIvvcCIH1IGORDYFNi/S//LT/AMz/APvjsGf21lv+aP8AH/XHYfzn6KqRDO1adEFtUpP2bTIkkQNt+mJ0awen/d1N1EMCdiJkA3ETv5W3wKznm0qCLSJGx6afMeWCG4i06dMKpkmAIIM7raZk4KSpa7FJphWWpOt2JKAiNNyOl78317YJpux+UFSZ5QCJvqIgbgT36/ShOMyh1sNBBYQVUQSCSTPe8Tv7Yt/TEqqG1AhgCIiDfyHe3thUk6stJJHtPMGND0/7sWa+4H7EbXHpeD3JqVahTVI0qVptpVVITTyaQN1EMsHYPYm2BKdPTEHuZBmOnfyH1xfmso7Sh1mVJI7SBcGx2MjeMWpNarQxTdUUUczSqEw7RLKQINxELqiAw1avmje+BKvD4OsKXAN9RGp5Y2kRAbWZBOkBD54nw7Jfo6uiNyW0qXnSbmZYdbdDsd5GD6uVLTzwHmOW3W5mRPN1/HBqST10TX0L8tmnY6ayMAanPDMSSZYFRcjUySZiw9dN1XIoxhXOslWmIDONRtqI1GAxPmsbTJNCgUAYtzAgjtcwwNwb9II++1FThuYhXGh2k3BkNq+baCFEEzedrjdvNSIgnhr1VQJT1VdRZQtQAQIQgOwmW3ECdxM6ThnUoIVLjSdQkEEmYB67Abne0biThLlZpusoQzDU0K+jUJjS19JAAJsbm21i8jR0MDTIUkiABeJGotqEWmbevbC5RD6KKXHaPiCl44DBeZCWI7zpPqNr3mcManGkWQ7LpO8kdN7jY3neRJwq4r8P5V2FZxzwBKiSTp5RoVYJPYDpgXP/AA/UpHV4i6bEs3KJJABXVAG5XcEbWOJ8cZJNFNtJUaOnnjUAZQCDrIJJB0EkhtRsNw209CemLczmKQB8UEAadRkpEwqg1Nh0Grfpa+Ma61kkVDAIMkmxJ3X00z3wFneJMTdTUAnlaoRYxzG2ktveBcTbArFcrsqOdWfUeBIHcsy3XUwYRLSWJkj5r9+/leriXHK/jvRZAuW8JWDRL+IW+UgHZbGwPr0x8sp/FPEFq+JQqJpgg0yq6IJ7STNhzTONHQ+KDUCvXZ0qC7aRIb5SYuYmI07fS+2UnDAscXbfY35Y13s2vDAdQIBgRcxfa56yPPbvfFnG3o1wqQtRqVSTAko0I4/dMaT6YR/DnxpRIK1dVLRAVmA5xcyNMwSSTp6SIJxRls0A9R6NNFNRyzMYOoxYzqsdO9rzbqcVkksXjLGntlqUUglMnSkaV1CdIIggqJtJtGoxBv09DaUU1hTpUi19vTt1/O4VTOliNZBEqpIPUMQYNp7XiI8se0adMqoknTpG7WsTF7xaesRv24suRV+gqnloMytrEtJPaJ3H9RinOZKmwjSsKZBN4YGRZiLAidJ6gbYg2VKXV2M2kkn1gMYMgDaLA+eKGFQFL6pgEmRAIAMaRzGZa4G3uIpNdF8qRRkOH16co7U3UOWQqjAkyxYuCxWWPaQonrfDJyhOlgUNzMselybACwjebSTM4UDNsjKw1teG0gmZhCQQSAQWIO3btMsxxhuuphAmFAvad5tu0wdhG4w9ylJ3IHmHVM3qL6h05SHINhB/uwREknaflMxIxPh1Bnq0zMpuJ33JEhrzaZ8vPAn6cCYKsZ6ldJEbyIG5F7T5GcNfhZUqOWQgj5JH7Ii3p/HGjxYKWZBrbGfxdWUU0VmiXU9Ps36+ZG1+2MpmM3CfOCYMWkXUyQQLg2MmL95w6+OBqqqrAlVSTB6mZMdeW1r3xk87amP7wgMARsQY2iTYsDe3SZBwfkvn5H/QMpOzVcApcqjyb+mMtl8xTqKNNRdREMBzAkA7EkwQbC3fbc7H4ZIdUMj9U+5An8cfN9FSikmoHhQsnUYCiALmFA22AtM743fxGKfEGbqhhUp6L6QTKxc3vBuASLWtJN8D1Mw56sh7A2uSYuT1vIHaeuIjNTGskE2uwgkwD8vpv2jFT5tUJJOwAkSLEzbpYgedwLDHKSaE2E+HW/8AyPvb+ePcVeMvZP8AH/XHmLuXoloXmjUBlSptYRAHXpgwUySG0XNiOkXgTMGY2jrgLJ8VpENEmBABtJvi2nVNyl9rRcfTDXy+xO4l/FcgK6FGYoSwaYna8EGxHX6YJ4Zk1oJo1s4mFkAWk/1PYSYjA+VzKsDANiAekSNp67fdi9Mx2a8geXl0398BymlxvQSm0qGGVFPeSZ5RB6Wk7fhGLKNRgNKtpA13UtygvqEagYUWEW/kAXqF9TOCAvyqqz1vM7i1uvni4cShSFJDEEQWgTbc9f5DpilJxVB3+QnLmofndak2YkAHeTEDc+c9MGeKyJKiQB38wAAO3SMKsvWZwAYk9e9o7beu2CxmCo0mN9ze3vgHNWCpBtDijbVFEagSIAlSeUwBBPlvI9MCVOL0lJAOkzdmBUmI3AtPsN/pVnFD0iKbhHIEPBIEG1pvael5xbQVkoq1ZgXAgsq2meigSfQWvOCt1aYxNtDFkDDSVfTY8rbmxsADO3pa+I5ZopojVBIiYnmMDYRFzeLgA9rYqy+aXxfDuCINjAmCRG9wJPTecH0xqDFyRNzcnytfuBaOvWTE5Wthp/RGtlA/zFTEkDUqmdhYGT9/TEP0ZriGm/zAlDsNhuO8kTtjxqCMLk6rHUbA/Qjt0Had8dlqTbqQTGynSRN4lhJMQYvvilfZNsnmACJhQ1iSII6k3gHfr+GFZ4RTZZFPUxk8rBbARAE35vMQCZ2wyq1ty02MnUs3BkAxexj3jA1PPIzEldmCyLXYEix63++MVyaKaX2Ja3AEGpn/ALsLEOzKRczLKBaLj5rnt82A6/w1WBIpus3Bk2B2O8HrMWifKMbJ2pNZgSrDTE6hBuRHSwNiYufLEaldyCWkpEi5MDeLm+3nMwbXOhzaRPji0YarwvM0256UrPzDyEjuT+OwxTVzjU20qXUg/KQd5i9j1HXtjbvXMArzSBACxIjUItIm/Tv2vXVzKVQGIBgSVa8SojT+rNwQIt6Yr5F9oX8XozGS4rXYKEaQpE7dLfN09PIdsHZb4oLKTUVqZUyBAYNYz8l+0iNzERfDJqWWDAQqmDEDTJgFgNhAkfUYFzHBqegmmYCk/wD2zA7AhTvYf6TgXKD7QSUok2+J1IF37G0xuZNtvacW0viWnAuYBWwmZ3J1Wt57zFiNwW4SHUBiATBJkwDDXPe5i3cdsAN8OVQCAVIHSIg2Hv8A6+ZwtQxsBymmOsrxOm+kCo2yg6tyQByg2JBE80wLDFmYqgGVYiIKgMIN2MRcMJgCINhjNVODVflhSRN5M7dbQdt8DVuDZj5qbU2pxMsPmHfytBv2F+9/FBvug4ybNNmcnVrFPCqFGlRDDUGkj5207id9rAeY3XBzRWdGygEtJ6k3JJsbTAsARsIx8h8DNraLd1YjcetrD1Ftpw5yXHsx4b0nKstVQNR0sApUFeamIKmY6x7Y2+NKOJNvbHY51tmg43xnxq5q0WWpSfRpB0iwQLqvcy1wdoIuMCUsysEMQGYMqrF9BMt9wAnzfGfymazNRVDTc7opaSTYSeaRIHcxc2tVUyZaqKqVAKiwNQcsCFF7Gd5Nu7TGExlGOb5JguS5WaHM8UzFFlWjAQ3Zj20tYWkNqKkR2vGFtQbBh0g3aD6GZI++09sVU8xUUHxG1kQbSY6mCLEQLHEc3xaN+YbEBZMsbNJIgC+0SPvrPllnnrr6BlJSdIhUy4LTe5E3JBjf0a8jYbW6katQvY9QB6xN4gk9j9cTQrUHigMCCQPslTY6Y6SDN/4WpfO6mcEENPzMLAQJkjYAzfyvM4WoysBp3TPeft9747An9q/s0P8AHU/ljsN4T9E/UZLLB9RsVMQDf39jjS5Zqi7MQQBqn3O4H3YMq7J7fgMEZzb6fxxqyyv6Dyy/Apfiml1IXUk8xINhB2uN98H5HjaElkuARYCbm23XfB2c+RP3B+OB/h/r+634jCXFU36FUmg6lnkjSVIM3gx17bbYM/RdQhoPQXBBAv0632xVwj/f0v8Avaf+bGs4n/xJ9v8AKuMzWrLxw5dmMzXA3LE06hUQLE9die+9/pbBJyNVQD4gqXg7g9JgkEd9x1OH/E/997YEo/L/ANR/AYGXVsFwSYvdXsr6muCpiBB6MwmOn0wWlXQgLFpJJk2jobnqdh5YbVdl/PQ4R/EP+79l/wA+JFWSqTYbQJkEi1wYO8C0xtJ/DF1TO6QXb5QDYDbztfuZxXldvZf4Yso7t6jC7dhdK0e5PO615WAMrytYgdwPYd8WqzGzBSPM9LWB7YzHG/8Aix6fxONRT2p+h/y4KUa2EmSpuSeVRYQTcnf03krB8hitacsARqF9RJEbiBEDpN9se5b5G/ep/iMMK/yD98fxxP7qsJdCnMZSuRNJ1TSNiOkdrXkATuN4OBKOYzFhUUgdwwYxM9YmBa4GNCu/sPxGBeO/8LV9X/DFW6LoXIWIIcG+5VjDE7GJNvzbF+VqSLvcESe1hE9R6TiVD5B+7S/y4Iznyv8A92n41MCtrZOgPNUabhQ+hyJnVziPm3M9QIjqBfriIJgqBAvDG8hYG+56X8r72hS3b93+eCT8vu/+bB9AJ2B5uqZssrMEkxsbdLR9bYDqsdQPiyJJiAbAEGbRYnph9mvlH73/ALuF77n94/wxVFM6W0lXAMAkrEECJMEGNibRveTFwvEDGF6ggagQsm/WRc2mPtRh9wj/AHWX/wCr/wBPAVb5P+o/gcE4paDlGkK1DgmVSDAAk3g2iIPS46acCUXAOnlsIAHQCREDpIMbwBh1xj5j6j/9sU5L5D++PwbBRhpgLsWUuWSGJLAfbPQTa9hPWOhx6uZPMZINtjI67kme599rA4uH2/UYgvyD0H+Y4lb2AwDxCBO4gwPL0F56R54GTilNl8XQTTHNsJswFgTpsFJ5gflEgixYn5h6DCzLf8KPSp/7mGQiu/ySOgXMpTg1edCxJJgg6iT80Rudu8/SnLVHuzMHm+ra4JGx9PuOGuR+T/op/wCRsd8L/Z/dH8cPapBSFv6Iv/KX8+2OwVjsXQFn/9k="/>
          <p:cNvSpPr>
            <a:spLocks noChangeAspect="1" noChangeArrowheads="1"/>
          </p:cNvSpPr>
          <p:nvPr/>
        </p:nvSpPr>
        <p:spPr bwMode="auto">
          <a:xfrm>
            <a:off x="63500" y="-858838"/>
            <a:ext cx="2600325" cy="17621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Afbeelding 7" descr="damhert.png"/>
          <p:cNvPicPr>
            <a:picLocks noChangeAspect="1"/>
          </p:cNvPicPr>
          <p:nvPr/>
        </p:nvPicPr>
        <p:blipFill>
          <a:blip r:embed="rId3" cstate="print"/>
          <a:stretch>
            <a:fillRect/>
          </a:stretch>
        </p:blipFill>
        <p:spPr>
          <a:xfrm>
            <a:off x="3419872" y="4149080"/>
            <a:ext cx="3248397" cy="220129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130</TotalTime>
  <Words>370</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Protected animals in the Netherlands </vt:lpstr>
      <vt:lpstr>The protected animal species.</vt:lpstr>
      <vt:lpstr>The seal </vt:lpstr>
      <vt:lpstr>The hamster.</vt:lpstr>
      <vt:lpstr>The wild cat.</vt:lpstr>
      <vt:lpstr>The wolf</vt:lpstr>
      <vt:lpstr>The beaver</vt:lpstr>
      <vt:lpstr>The fallow deer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Protected animal and plant species in the Netherlands</dc:title>
  <dc:creator>Nikki</dc:creator>
  <cp:lastModifiedBy>user</cp:lastModifiedBy>
  <cp:revision>15</cp:revision>
  <dcterms:created xsi:type="dcterms:W3CDTF">2012-05-06T13:27:24Z</dcterms:created>
  <dcterms:modified xsi:type="dcterms:W3CDTF">2012-06-09T12:01:56Z</dcterms:modified>
</cp:coreProperties>
</file>