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3D6D5-062C-4DDD-893F-F0A0B961D28D}" type="datetimeFigureOut">
              <a:rPr lang="en-US" smtClean="0"/>
              <a:pPr/>
              <a:t>24-Jun-13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3D6D5-062C-4DDD-893F-F0A0B961D28D}" type="datetimeFigureOut">
              <a:rPr lang="en-US" smtClean="0"/>
              <a:pPr/>
              <a:t>24-Jun-13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3D6D5-062C-4DDD-893F-F0A0B961D28D}" type="datetimeFigureOut">
              <a:rPr lang="en-US" smtClean="0"/>
              <a:pPr/>
              <a:t>24-Jun-13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3D6D5-062C-4DDD-893F-F0A0B961D28D}" type="datetimeFigureOut">
              <a:rPr lang="en-US" smtClean="0"/>
              <a:pPr/>
              <a:t>24-Jun-13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D6D5-062C-4DDD-893F-F0A0B961D28D}" type="datetimeFigureOut">
              <a:rPr lang="en-US" smtClean="0"/>
              <a:pPr/>
              <a:t>24-Jun-13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3D6D5-062C-4DDD-893F-F0A0B961D28D}" type="datetimeFigureOut">
              <a:rPr lang="en-US" smtClean="0"/>
              <a:pPr/>
              <a:t>24-Jun-13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3D6D5-062C-4DDD-893F-F0A0B961D28D}" type="datetimeFigureOut">
              <a:rPr lang="en-US" smtClean="0"/>
              <a:pPr/>
              <a:t>24-Jun-13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3D6D5-062C-4DDD-893F-F0A0B961D28D}" type="datetimeFigureOut">
              <a:rPr lang="en-US" smtClean="0"/>
              <a:pPr/>
              <a:t>24-Jun-13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3D6D5-062C-4DDD-893F-F0A0B961D28D}" type="datetimeFigureOut">
              <a:rPr lang="en-US" smtClean="0"/>
              <a:pPr/>
              <a:t>24-Jun-13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D6D5-062C-4DDD-893F-F0A0B961D28D}" type="datetimeFigureOut">
              <a:rPr lang="en-US" smtClean="0"/>
              <a:pPr/>
              <a:t>24-Jun-13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D6D5-062C-4DDD-893F-F0A0B961D28D}" type="datetimeFigureOut">
              <a:rPr lang="en-US" smtClean="0"/>
              <a:pPr/>
              <a:t>24-Jun-13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F0AF-436D-455F-AE2A-751049285B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3D6D5-062C-4DDD-893F-F0A0B961D28D}" type="datetimeFigureOut">
              <a:rPr lang="en-US" smtClean="0"/>
              <a:pPr/>
              <a:t>24-Jun-13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4F0AF-436D-455F-AE2A-751049285B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oft_blue_aqua_abstract_waves_backgrounds_ppt.jpg"/>
          <p:cNvPicPr>
            <a:picLocks noChangeAspect="1"/>
          </p:cNvPicPr>
          <p:nvPr/>
        </p:nvPicPr>
        <p:blipFill>
          <a:blip r:embed="rId2" cstate="print"/>
          <a:stretch>
            <a:fillRect/>
          </a:stretch>
        </p:blipFill>
        <p:spPr>
          <a:xfrm>
            <a:off x="228600" y="228600"/>
            <a:ext cx="7564632" cy="5841577"/>
          </a:xfrm>
          <a:prstGeom prst="rect">
            <a:avLst/>
          </a:prstGeom>
          <a:effectLst>
            <a:softEdge rad="635000"/>
          </a:effectLst>
        </p:spPr>
      </p:pic>
      <p:pic>
        <p:nvPicPr>
          <p:cNvPr id="4" name="Picture 3" descr="EU_flag_LLP_EN-01.jpg"/>
          <p:cNvPicPr>
            <a:picLocks noChangeAspect="1"/>
          </p:cNvPicPr>
          <p:nvPr/>
        </p:nvPicPr>
        <p:blipFill>
          <a:blip r:embed="rId3" cstate="print"/>
          <a:stretch>
            <a:fillRect/>
          </a:stretch>
        </p:blipFill>
        <p:spPr>
          <a:xfrm>
            <a:off x="0" y="5907988"/>
            <a:ext cx="2444496" cy="950012"/>
          </a:xfrm>
          <a:prstGeom prst="rect">
            <a:avLst/>
          </a:prstGeom>
        </p:spPr>
      </p:pic>
      <p:pic>
        <p:nvPicPr>
          <p:cNvPr id="5" name="Picture 4" descr="Logo  VÃ­ctor.jpg"/>
          <p:cNvPicPr>
            <a:picLocks noChangeAspect="1"/>
          </p:cNvPicPr>
          <p:nvPr/>
        </p:nvPicPr>
        <p:blipFill>
          <a:blip r:embed="rId4" cstate="print"/>
          <a:stretch>
            <a:fillRect/>
          </a:stretch>
        </p:blipFill>
        <p:spPr>
          <a:xfrm>
            <a:off x="7696200" y="0"/>
            <a:ext cx="1447800" cy="1193162"/>
          </a:xfrm>
          <a:prstGeom prst="rect">
            <a:avLst/>
          </a:prstGeom>
        </p:spPr>
      </p:pic>
      <p:sp>
        <p:nvSpPr>
          <p:cNvPr id="6" name="Rectangle 5"/>
          <p:cNvSpPr/>
          <p:nvPr/>
        </p:nvSpPr>
        <p:spPr>
          <a:xfrm>
            <a:off x="4572000" y="5638800"/>
            <a:ext cx="4572000" cy="861774"/>
          </a:xfrm>
          <a:prstGeom prst="rect">
            <a:avLst/>
          </a:prstGeom>
        </p:spPr>
        <p:txBody>
          <a:bodyPr>
            <a:spAutoFit/>
          </a:bodyPr>
          <a:lstStyle/>
          <a:p>
            <a:pPr algn="ctr"/>
            <a:endParaRPr lang="en-US" sz="1000" dirty="0"/>
          </a:p>
          <a:p>
            <a:pPr algn="ctr"/>
            <a:r>
              <a:rPr lang="en-US" sz="1000" dirty="0" smtClean="0"/>
              <a:t> This project has been funded with support from the European Commission.</a:t>
            </a:r>
          </a:p>
          <a:p>
            <a:pPr algn="ctr"/>
            <a:r>
              <a:rPr lang="en-US" sz="1000" dirty="0" smtClean="0"/>
              <a:t>This publication [communication] reflects the views only of the author, and the Commission cannot be held responsible for any use which may be made of the information contained therein.	</a:t>
            </a:r>
            <a:endParaRPr lang="en-US" sz="1000" dirty="0"/>
          </a:p>
        </p:txBody>
      </p:sp>
      <p:sp>
        <p:nvSpPr>
          <p:cNvPr id="7" name="Rectangle 6"/>
          <p:cNvSpPr/>
          <p:nvPr/>
        </p:nvSpPr>
        <p:spPr>
          <a:xfrm>
            <a:off x="-295677" y="1524000"/>
            <a:ext cx="9439677" cy="1200329"/>
          </a:xfrm>
          <a:prstGeom prst="rect">
            <a:avLst/>
          </a:prstGeom>
          <a:noFill/>
          <a:scene3d>
            <a:camera prst="orthographicFront">
              <a:rot lat="0" lon="0" rev="21299999"/>
            </a:camera>
            <a:lightRig rig="threePt" dir="t"/>
          </a:scene3d>
          <a:sp3d>
            <a:bevelT prst="relaxedInset"/>
          </a:sp3d>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COME CLOSER, MY WORLD IS YOUR WORLD</a:t>
            </a:r>
          </a:p>
          <a:p>
            <a:pPr algn="ctr"/>
            <a:r>
              <a:rPr lang="ro-RO"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COMENIUS PROJECT</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Rectangle 10"/>
          <p:cNvSpPr/>
          <p:nvPr/>
        </p:nvSpPr>
        <p:spPr>
          <a:xfrm>
            <a:off x="1828800" y="228600"/>
            <a:ext cx="5229893" cy="523220"/>
          </a:xfrm>
          <a:prstGeom prst="rect">
            <a:avLst/>
          </a:prstGeom>
          <a:noFill/>
        </p:spPr>
        <p:txBody>
          <a:bodyPr wrap="none" lIns="91440" tIns="45720" rIns="91440" bIns="45720">
            <a:spAutoFit/>
          </a:bodyPr>
          <a:lstStyle/>
          <a:p>
            <a:pPr algn="ctr"/>
            <a:r>
              <a:rPr lang="ro-RO"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ȘCOALA GIMNAZIALĂ NR. 5 ARAD</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Picture 11" descr="vasilegoldis(1).jpg"/>
          <p:cNvPicPr>
            <a:picLocks noChangeAspect="1"/>
          </p:cNvPicPr>
          <p:nvPr/>
        </p:nvPicPr>
        <p:blipFill>
          <a:blip r:embed="rId5" cstate="print"/>
          <a:stretch>
            <a:fillRect/>
          </a:stretch>
        </p:blipFill>
        <p:spPr>
          <a:xfrm rot="570906">
            <a:off x="6949198" y="673994"/>
            <a:ext cx="876987" cy="1176372"/>
          </a:xfrm>
          <a:prstGeom prst="ellipse">
            <a:avLst/>
          </a:prstGeom>
          <a:effectLst>
            <a:glow rad="101600">
              <a:schemeClr val="tx1">
                <a:lumMod val="65000"/>
                <a:lumOff val="35000"/>
                <a:alpha val="60000"/>
              </a:schemeClr>
            </a:glow>
          </a:effectLst>
        </p:spPr>
      </p:pic>
      <p:pic>
        <p:nvPicPr>
          <p:cNvPr id="13" name="Picture 12" descr="Helmuth_Duckadam_saved_most_consecutive_penalties.jpg"/>
          <p:cNvPicPr>
            <a:picLocks noChangeAspect="1"/>
          </p:cNvPicPr>
          <p:nvPr/>
        </p:nvPicPr>
        <p:blipFill>
          <a:blip r:embed="rId6" cstate="print"/>
          <a:srcRect l="18000" t="-9575" r="10000" b="-1064"/>
          <a:stretch>
            <a:fillRect/>
          </a:stretch>
        </p:blipFill>
        <p:spPr>
          <a:xfrm rot="21029223">
            <a:off x="123332" y="2127269"/>
            <a:ext cx="1905000" cy="1651000"/>
          </a:xfrm>
          <a:prstGeom prst="cloud">
            <a:avLst/>
          </a:prstGeom>
          <a:effectLst>
            <a:glow rad="101600">
              <a:schemeClr val="accent1">
                <a:satMod val="175000"/>
                <a:alpha val="40000"/>
              </a:schemeClr>
            </a:glow>
          </a:effectLst>
        </p:spPr>
      </p:pic>
      <p:sp>
        <p:nvSpPr>
          <p:cNvPr id="9" name="Rectangle 8"/>
          <p:cNvSpPr/>
          <p:nvPr/>
        </p:nvSpPr>
        <p:spPr>
          <a:xfrm>
            <a:off x="1412234" y="2819400"/>
            <a:ext cx="7731766" cy="830997"/>
          </a:xfrm>
          <a:prstGeom prst="rect">
            <a:avLst/>
          </a:prstGeom>
          <a:noFill/>
        </p:spPr>
        <p:txBody>
          <a:bodyPr wrap="square" lIns="91440" tIns="45720" rIns="91440" bIns="45720">
            <a:spAutoFit/>
          </a:bodyPr>
          <a:lstStyle/>
          <a:p>
            <a:pPr algn="ctr"/>
            <a:r>
              <a:rPr lang="ro-RO"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sewood Std Regular" pitchFamily="82" charset="0"/>
              </a:rPr>
              <a:t>FAMOUS PEOPLE OF ARAD</a:t>
            </a:r>
            <a:endPar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sewood Std Regular" pitchFamily="82" charset="0"/>
            </a:endParaRPr>
          </a:p>
        </p:txBody>
      </p:sp>
      <p:pic>
        <p:nvPicPr>
          <p:cNvPr id="14" name="Picture 13" descr="edition_image_368_454.jpg"/>
          <p:cNvPicPr>
            <a:picLocks noChangeAspect="1"/>
          </p:cNvPicPr>
          <p:nvPr/>
        </p:nvPicPr>
        <p:blipFill>
          <a:blip r:embed="rId7" cstate="print"/>
          <a:stretch>
            <a:fillRect/>
          </a:stretch>
        </p:blipFill>
        <p:spPr>
          <a:xfrm rot="20956678">
            <a:off x="1763066" y="3923016"/>
            <a:ext cx="3044366" cy="2036514"/>
          </a:xfrm>
          <a:prstGeom prst="plaque">
            <a:avLst/>
          </a:prstGeom>
          <a:effectLst>
            <a:glow rad="63500">
              <a:schemeClr val="accent1">
                <a:satMod val="175000"/>
                <a:alpha val="40000"/>
              </a:schemeClr>
            </a:glow>
          </a:effectLst>
        </p:spPr>
      </p:pic>
      <p:pic>
        <p:nvPicPr>
          <p:cNvPr id="16" name="Picture 15" descr="ioan_slavici.jpg"/>
          <p:cNvPicPr>
            <a:picLocks noChangeAspect="1"/>
          </p:cNvPicPr>
          <p:nvPr/>
        </p:nvPicPr>
        <p:blipFill>
          <a:blip r:embed="rId8" cstate="print"/>
          <a:stretch>
            <a:fillRect/>
          </a:stretch>
        </p:blipFill>
        <p:spPr>
          <a:xfrm>
            <a:off x="7010400" y="3733800"/>
            <a:ext cx="1066800" cy="1849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21266988">
            <a:off x="396164" y="391709"/>
            <a:ext cx="8134343" cy="707886"/>
          </a:xfrm>
          <a:prstGeom prst="rect">
            <a:avLst/>
          </a:prstGeom>
          <a:noFill/>
        </p:spPr>
        <p:txBody>
          <a:bodyPr wrap="none" lIns="91440" tIns="45720" rIns="91440" bIns="45720">
            <a:spAutoFit/>
          </a:bodyPr>
          <a:lstStyle/>
          <a:p>
            <a:pPr algn="ctr"/>
            <a:r>
              <a:rPr lang="ro-RO"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OTHER FAMOUS PEOPLE FROM ARAD</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Picture 2" descr="ioan_slavici.jpg"/>
          <p:cNvPicPr>
            <a:picLocks noChangeAspect="1"/>
          </p:cNvPicPr>
          <p:nvPr/>
        </p:nvPicPr>
        <p:blipFill>
          <a:blip r:embed="rId3" cstate="print"/>
          <a:srcRect r="8696" b="12207"/>
          <a:stretch>
            <a:fillRect/>
          </a:stretch>
        </p:blipFill>
        <p:spPr>
          <a:xfrm>
            <a:off x="7315200" y="1143000"/>
            <a:ext cx="1828800" cy="3048000"/>
          </a:xfrm>
          <a:prstGeom prst="rect">
            <a:avLst/>
          </a:prstGeom>
        </p:spPr>
      </p:pic>
      <p:sp>
        <p:nvSpPr>
          <p:cNvPr id="5" name="TextBox 4"/>
          <p:cNvSpPr txBox="1"/>
          <p:nvPr/>
        </p:nvSpPr>
        <p:spPr>
          <a:xfrm>
            <a:off x="2057400" y="1371600"/>
            <a:ext cx="5562600" cy="830997"/>
          </a:xfrm>
          <a:prstGeom prst="rect">
            <a:avLst/>
          </a:prstGeom>
          <a:noFill/>
        </p:spPr>
        <p:txBody>
          <a:bodyPr wrap="square" rtlCol="0">
            <a:spAutoFit/>
          </a:bodyPr>
          <a:lstStyle/>
          <a:p>
            <a:pPr algn="ctr"/>
            <a:r>
              <a:rPr lang="ro-RO" sz="2400" dirty="0" smtClean="0">
                <a:solidFill>
                  <a:srgbClr val="002060"/>
                </a:solidFill>
                <a:latin typeface="Aharoni" pitchFamily="2" charset="-79"/>
                <a:cs typeface="Aharoni" pitchFamily="2" charset="-79"/>
              </a:rPr>
              <a:t>Ioan Slavici </a:t>
            </a:r>
            <a:r>
              <a:rPr lang="en-US" sz="2400" dirty="0" smtClean="0">
                <a:solidFill>
                  <a:srgbClr val="002060"/>
                </a:solidFill>
                <a:latin typeface="Aharoni" pitchFamily="2" charset="-79"/>
                <a:cs typeface="Aharoni" pitchFamily="2" charset="-79"/>
              </a:rPr>
              <a:t>was a</a:t>
            </a:r>
            <a:r>
              <a:rPr lang="ro-RO" sz="2400" dirty="0" smtClean="0">
                <a:solidFill>
                  <a:srgbClr val="002060"/>
                </a:solidFill>
                <a:latin typeface="Aharoni" pitchFamily="2" charset="-79"/>
                <a:cs typeface="Aharoni" pitchFamily="2" charset="-79"/>
              </a:rPr>
              <a:t> Romanian</a:t>
            </a:r>
          </a:p>
          <a:p>
            <a:pPr algn="ctr"/>
            <a:r>
              <a:rPr lang="ro-RO" sz="2400" dirty="0" smtClean="0">
                <a:solidFill>
                  <a:srgbClr val="002060"/>
                </a:solidFill>
                <a:latin typeface="Aharoni" pitchFamily="2" charset="-79"/>
                <a:cs typeface="Aharoni" pitchFamily="2" charset="-79"/>
              </a:rPr>
              <a:t> </a:t>
            </a:r>
            <a:r>
              <a:rPr lang="en-US" sz="2400" dirty="0" smtClean="0">
                <a:solidFill>
                  <a:srgbClr val="002060"/>
                </a:solidFill>
                <a:latin typeface="Aharoni" pitchFamily="2" charset="-79"/>
                <a:cs typeface="Aharoni" pitchFamily="2" charset="-79"/>
              </a:rPr>
              <a:t>writer and journalist.</a:t>
            </a:r>
            <a:r>
              <a:rPr lang="ro-RO" sz="2400" dirty="0" smtClean="0">
                <a:solidFill>
                  <a:srgbClr val="002060"/>
                </a:solidFill>
                <a:latin typeface="Aharoni" pitchFamily="2" charset="-79"/>
                <a:cs typeface="Aharoni" pitchFamily="2" charset="-79"/>
              </a:rPr>
              <a:t> </a:t>
            </a:r>
            <a:endParaRPr lang="en-US" sz="2400" dirty="0">
              <a:solidFill>
                <a:srgbClr val="002060"/>
              </a:solidFill>
              <a:latin typeface="Aharoni" pitchFamily="2" charset="-79"/>
              <a:cs typeface="Aharoni" pitchFamily="2" charset="-79"/>
            </a:endParaRPr>
          </a:p>
        </p:txBody>
      </p:sp>
      <p:sp>
        <p:nvSpPr>
          <p:cNvPr id="6" name="Rectangle 5"/>
          <p:cNvSpPr/>
          <p:nvPr/>
        </p:nvSpPr>
        <p:spPr>
          <a:xfrm>
            <a:off x="2133600" y="2209800"/>
            <a:ext cx="5486400" cy="4524315"/>
          </a:xfrm>
          <a:prstGeom prst="rect">
            <a:avLst/>
          </a:prstGeom>
        </p:spPr>
        <p:txBody>
          <a:bodyPr wrap="square">
            <a:spAutoFit/>
          </a:bodyPr>
          <a:lstStyle/>
          <a:p>
            <a:r>
              <a:rPr lang="en-US" sz="2400" dirty="0" err="1">
                <a:solidFill>
                  <a:srgbClr val="002060"/>
                </a:solidFill>
              </a:rPr>
              <a:t>Slavici</a:t>
            </a:r>
            <a:r>
              <a:rPr lang="en-US" sz="2400" dirty="0">
                <a:solidFill>
                  <a:srgbClr val="002060"/>
                </a:solidFill>
              </a:rPr>
              <a:t> was born in the village </a:t>
            </a:r>
            <a:r>
              <a:rPr lang="en-US" sz="2400" dirty="0" smtClean="0">
                <a:solidFill>
                  <a:srgbClr val="002060"/>
                </a:solidFill>
              </a:rPr>
              <a:t>of</a:t>
            </a:r>
            <a:r>
              <a:rPr lang="ro-RO" sz="2400" dirty="0" smtClean="0">
                <a:solidFill>
                  <a:srgbClr val="002060"/>
                </a:solidFill>
              </a:rPr>
              <a:t> Șiria</a:t>
            </a:r>
            <a:r>
              <a:rPr lang="en-US" sz="2400" u="sng" dirty="0" smtClean="0">
                <a:solidFill>
                  <a:srgbClr val="002060"/>
                </a:solidFill>
              </a:rPr>
              <a:t>,</a:t>
            </a:r>
            <a:r>
              <a:rPr lang="en-US" sz="2400" dirty="0" smtClean="0">
                <a:solidFill>
                  <a:srgbClr val="002060"/>
                </a:solidFill>
              </a:rPr>
              <a:t> near</a:t>
            </a:r>
            <a:r>
              <a:rPr lang="ro-RO" sz="2400" dirty="0" smtClean="0">
                <a:solidFill>
                  <a:srgbClr val="002060"/>
                </a:solidFill>
              </a:rPr>
              <a:t> Arad</a:t>
            </a:r>
            <a:r>
              <a:rPr lang="en-US" sz="2400" dirty="0" smtClean="0">
                <a:solidFill>
                  <a:srgbClr val="002060"/>
                </a:solidFill>
              </a:rPr>
              <a:t>, </a:t>
            </a:r>
            <a:r>
              <a:rPr lang="en-US" sz="2400" dirty="0">
                <a:solidFill>
                  <a:srgbClr val="002060"/>
                </a:solidFill>
              </a:rPr>
              <a:t>in </a:t>
            </a:r>
            <a:r>
              <a:rPr lang="en-US" sz="2400" dirty="0" smtClean="0">
                <a:solidFill>
                  <a:srgbClr val="002060"/>
                </a:solidFill>
              </a:rPr>
              <a:t>1848</a:t>
            </a:r>
            <a:r>
              <a:rPr lang="ro-RO" sz="2400" dirty="0" smtClean="0">
                <a:solidFill>
                  <a:srgbClr val="002060"/>
                </a:solidFill>
              </a:rPr>
              <a:t>. </a:t>
            </a:r>
            <a:r>
              <a:rPr lang="en-US" sz="2400" dirty="0">
                <a:solidFill>
                  <a:srgbClr val="002060"/>
                </a:solidFill>
              </a:rPr>
              <a:t>He made his debut in </a:t>
            </a:r>
            <a:r>
              <a:rPr lang="en-US" sz="2400" i="1" dirty="0" err="1">
                <a:solidFill>
                  <a:srgbClr val="002060"/>
                </a:solidFill>
              </a:rPr>
              <a:t>Convorbiri</a:t>
            </a:r>
            <a:r>
              <a:rPr lang="en-US" sz="2400" i="1" dirty="0">
                <a:solidFill>
                  <a:srgbClr val="002060"/>
                </a:solidFill>
              </a:rPr>
              <a:t> </a:t>
            </a:r>
            <a:r>
              <a:rPr lang="en-US" sz="2400" i="1" dirty="0" err="1">
                <a:solidFill>
                  <a:srgbClr val="002060"/>
                </a:solidFill>
              </a:rPr>
              <a:t>literare</a:t>
            </a:r>
            <a:r>
              <a:rPr lang="en-US" sz="2400" dirty="0">
                <a:solidFill>
                  <a:srgbClr val="002060"/>
                </a:solidFill>
              </a:rPr>
              <a:t> ("Literary Conversations") (1871), with the comedy </a:t>
            </a:r>
            <a:r>
              <a:rPr lang="en-US" sz="2400" i="1" dirty="0">
                <a:solidFill>
                  <a:srgbClr val="002060"/>
                </a:solidFill>
              </a:rPr>
              <a:t>Fata de </a:t>
            </a:r>
            <a:r>
              <a:rPr lang="en-US" sz="2400" i="1" dirty="0" err="1">
                <a:solidFill>
                  <a:srgbClr val="002060"/>
                </a:solidFill>
              </a:rPr>
              <a:t>birău</a:t>
            </a:r>
            <a:r>
              <a:rPr lang="en-US" sz="2400" dirty="0">
                <a:solidFill>
                  <a:srgbClr val="002060"/>
                </a:solidFill>
              </a:rPr>
              <a:t> ("The Mayor's Daughter"). His first book, </a:t>
            </a:r>
            <a:r>
              <a:rPr lang="en-US" sz="2400" i="1" dirty="0" err="1">
                <a:solidFill>
                  <a:srgbClr val="002060"/>
                </a:solidFill>
              </a:rPr>
              <a:t>Nuvele</a:t>
            </a:r>
            <a:r>
              <a:rPr lang="en-US" sz="2400" i="1" dirty="0">
                <a:solidFill>
                  <a:srgbClr val="002060"/>
                </a:solidFill>
              </a:rPr>
              <a:t> din </a:t>
            </a:r>
            <a:r>
              <a:rPr lang="en-US" sz="2400" i="1" dirty="0" err="1">
                <a:solidFill>
                  <a:srgbClr val="002060"/>
                </a:solidFill>
              </a:rPr>
              <a:t>popor</a:t>
            </a:r>
            <a:r>
              <a:rPr lang="en-US" sz="2400" dirty="0">
                <a:solidFill>
                  <a:srgbClr val="002060"/>
                </a:solidFill>
              </a:rPr>
              <a:t>, a collection </a:t>
            </a:r>
            <a:r>
              <a:rPr lang="en-US" sz="2400" dirty="0" smtClean="0">
                <a:solidFill>
                  <a:srgbClr val="002060"/>
                </a:solidFill>
              </a:rPr>
              <a:t>of</a:t>
            </a:r>
            <a:r>
              <a:rPr lang="ro-RO" sz="2400" dirty="0" smtClean="0">
                <a:solidFill>
                  <a:srgbClr val="002060"/>
                </a:solidFill>
              </a:rPr>
              <a:t> short stories</a:t>
            </a:r>
            <a:r>
              <a:rPr lang="en-US" sz="2400" dirty="0" smtClean="0">
                <a:solidFill>
                  <a:srgbClr val="002060"/>
                </a:solidFill>
              </a:rPr>
              <a:t>, </a:t>
            </a:r>
            <a:r>
              <a:rPr lang="en-US" sz="2400" dirty="0">
                <a:solidFill>
                  <a:srgbClr val="002060"/>
                </a:solidFill>
              </a:rPr>
              <a:t>was published in 1881. It included </a:t>
            </a:r>
            <a:r>
              <a:rPr lang="ro-RO" sz="2400" dirty="0" smtClean="0">
                <a:solidFill>
                  <a:srgbClr val="002060"/>
                </a:solidFill>
              </a:rPr>
              <a:t>Moara cu noroc </a:t>
            </a:r>
            <a:r>
              <a:rPr lang="en-US" sz="2400" dirty="0" smtClean="0">
                <a:solidFill>
                  <a:srgbClr val="002060"/>
                </a:solidFill>
              </a:rPr>
              <a:t>(</a:t>
            </a:r>
            <a:r>
              <a:rPr lang="en-US" sz="2400" i="1" dirty="0" smtClean="0">
                <a:solidFill>
                  <a:srgbClr val="002060"/>
                </a:solidFill>
              </a:rPr>
              <a:t>The </a:t>
            </a:r>
            <a:r>
              <a:rPr lang="en-US" sz="2400" i="1" dirty="0">
                <a:solidFill>
                  <a:srgbClr val="002060"/>
                </a:solidFill>
              </a:rPr>
              <a:t>Lucky Mill</a:t>
            </a:r>
            <a:r>
              <a:rPr lang="en-US" sz="2400" dirty="0">
                <a:solidFill>
                  <a:srgbClr val="002060"/>
                </a:solidFill>
              </a:rPr>
              <a:t>) and </a:t>
            </a:r>
            <a:r>
              <a:rPr lang="en-US" sz="2400" i="1" dirty="0" err="1">
                <a:solidFill>
                  <a:srgbClr val="002060"/>
                </a:solidFill>
              </a:rPr>
              <a:t>Budulea</a:t>
            </a:r>
            <a:r>
              <a:rPr lang="en-US" sz="2400" i="1" dirty="0">
                <a:solidFill>
                  <a:srgbClr val="002060"/>
                </a:solidFill>
              </a:rPr>
              <a:t> </a:t>
            </a:r>
            <a:r>
              <a:rPr lang="en-US" sz="2400" i="1" dirty="0" err="1">
                <a:solidFill>
                  <a:srgbClr val="002060"/>
                </a:solidFill>
              </a:rPr>
              <a:t>Taichii</a:t>
            </a:r>
            <a:r>
              <a:rPr lang="en-US" sz="2400" dirty="0">
                <a:solidFill>
                  <a:srgbClr val="002060"/>
                </a:solidFill>
              </a:rPr>
              <a:t>, two of </a:t>
            </a:r>
            <a:r>
              <a:rPr lang="en-US" sz="2400" dirty="0" err="1">
                <a:solidFill>
                  <a:srgbClr val="002060"/>
                </a:solidFill>
              </a:rPr>
              <a:t>Slavici's</a:t>
            </a:r>
            <a:r>
              <a:rPr lang="en-US" sz="2400" dirty="0">
                <a:solidFill>
                  <a:srgbClr val="002060"/>
                </a:solidFill>
              </a:rPr>
              <a:t> most well-known and crafted works</a:t>
            </a:r>
            <a:r>
              <a:rPr lang="en-US" sz="2400" dirty="0" smtClean="0">
                <a:solidFill>
                  <a:srgbClr val="002060"/>
                </a:solidFill>
              </a:rPr>
              <a:t>.</a:t>
            </a:r>
            <a:r>
              <a:rPr lang="ro-RO" sz="2400" dirty="0" smtClean="0">
                <a:solidFill>
                  <a:srgbClr val="002060"/>
                </a:solidFill>
              </a:rPr>
              <a:t> Today, the theatre from Arad is named ”Ioan Slavici”.</a:t>
            </a:r>
            <a:endParaRPr lang="en-US" sz="2400" dirty="0">
              <a:solidFill>
                <a:srgbClr val="002060"/>
              </a:solidFill>
            </a:endParaRPr>
          </a:p>
        </p:txBody>
      </p:sp>
      <p:pic>
        <p:nvPicPr>
          <p:cNvPr id="7" name="Picture 6" descr="book.gif"/>
          <p:cNvPicPr>
            <a:picLocks noChangeAspect="1"/>
          </p:cNvPicPr>
          <p:nvPr/>
        </p:nvPicPr>
        <p:blipFill>
          <a:blip r:embed="rId4" cstate="print"/>
          <a:stretch>
            <a:fillRect/>
          </a:stretch>
        </p:blipFill>
        <p:spPr>
          <a:xfrm>
            <a:off x="7086600" y="4953000"/>
            <a:ext cx="2057400" cy="10156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pic>
        <p:nvPicPr>
          <p:cNvPr id="2" name="Picture 1" descr="vasilegoldis(1).jpg"/>
          <p:cNvPicPr>
            <a:picLocks noChangeAspect="1"/>
          </p:cNvPicPr>
          <p:nvPr/>
        </p:nvPicPr>
        <p:blipFill>
          <a:blip r:embed="rId3" cstate="print"/>
          <a:stretch>
            <a:fillRect/>
          </a:stretch>
        </p:blipFill>
        <p:spPr>
          <a:xfrm>
            <a:off x="228600" y="1219201"/>
            <a:ext cx="1761022" cy="2362199"/>
          </a:xfrm>
          <a:prstGeom prst="rect">
            <a:avLst/>
          </a:prstGeom>
        </p:spPr>
      </p:pic>
      <p:sp>
        <p:nvSpPr>
          <p:cNvPr id="3" name="Rectangle 2"/>
          <p:cNvSpPr/>
          <p:nvPr/>
        </p:nvSpPr>
        <p:spPr>
          <a:xfrm>
            <a:off x="1066800" y="457200"/>
            <a:ext cx="7543800" cy="707886"/>
          </a:xfrm>
          <a:prstGeom prst="rect">
            <a:avLst/>
          </a:prstGeom>
        </p:spPr>
        <p:txBody>
          <a:bodyPr wrap="square">
            <a:spAutoFit/>
          </a:bodyPr>
          <a:lstStyle/>
          <a:p>
            <a:pPr algn="ctr"/>
            <a:r>
              <a:rPr lang="en-US" sz="2000" b="1" dirty="0" err="1" smtClean="0">
                <a:latin typeface="Adobe Gothic Std B" pitchFamily="34" charset="-128"/>
                <a:ea typeface="Adobe Gothic Std B" pitchFamily="34" charset="-128"/>
                <a:cs typeface="Aharoni" pitchFamily="2" charset="-79"/>
              </a:rPr>
              <a:t>Vasile</a:t>
            </a:r>
            <a:r>
              <a:rPr lang="en-US" sz="2000" b="1" dirty="0" smtClean="0">
                <a:latin typeface="Adobe Gothic Std B" pitchFamily="34" charset="-128"/>
                <a:ea typeface="Adobe Gothic Std B" pitchFamily="34" charset="-128"/>
                <a:cs typeface="Aharoni" pitchFamily="2" charset="-79"/>
              </a:rPr>
              <a:t> </a:t>
            </a:r>
            <a:r>
              <a:rPr lang="en-US" sz="2000" b="1" dirty="0" err="1" smtClean="0">
                <a:latin typeface="Adobe Gothic Std B" pitchFamily="34" charset="-128"/>
                <a:ea typeface="Adobe Gothic Std B" pitchFamily="34" charset="-128"/>
                <a:cs typeface="Aharoni" pitchFamily="2" charset="-79"/>
              </a:rPr>
              <a:t>Goldi</a:t>
            </a:r>
            <a:r>
              <a:rPr lang="ro-RO" sz="2000" b="1" dirty="0" smtClean="0">
                <a:latin typeface="Adobe Gothic Std B" pitchFamily="34" charset="-128"/>
                <a:ea typeface="Adobe Gothic Std B" pitchFamily="34" charset="-128"/>
                <a:cs typeface="Aharoni" pitchFamily="2" charset="-79"/>
              </a:rPr>
              <a:t>ș</a:t>
            </a:r>
            <a:r>
              <a:rPr lang="en-US" sz="2000" dirty="0" smtClean="0">
                <a:latin typeface="Adobe Gothic Std B" pitchFamily="34" charset="-128"/>
                <a:ea typeface="Adobe Gothic Std B" pitchFamily="34" charset="-128"/>
                <a:cs typeface="Aharoni" pitchFamily="2" charset="-79"/>
              </a:rPr>
              <a:t> (12 November 1862 – 10 February 1934) was a Romanian politician and member of the</a:t>
            </a:r>
            <a:r>
              <a:rPr lang="ro-RO" sz="2000" dirty="0" smtClean="0">
                <a:latin typeface="Adobe Gothic Std B" pitchFamily="34" charset="-128"/>
                <a:ea typeface="Adobe Gothic Std B" pitchFamily="34" charset="-128"/>
                <a:cs typeface="Aharoni" pitchFamily="2" charset="-79"/>
              </a:rPr>
              <a:t> Romanian Academy. </a:t>
            </a:r>
            <a:endParaRPr lang="en-US" sz="2000" dirty="0">
              <a:latin typeface="Adobe Gothic Std B" pitchFamily="34" charset="-128"/>
              <a:ea typeface="Adobe Gothic Std B" pitchFamily="34" charset="-128"/>
              <a:cs typeface="Aharoni" pitchFamily="2" charset="-79"/>
            </a:endParaRPr>
          </a:p>
        </p:txBody>
      </p:sp>
      <p:sp>
        <p:nvSpPr>
          <p:cNvPr id="4" name="Rectangle 3"/>
          <p:cNvSpPr/>
          <p:nvPr/>
        </p:nvSpPr>
        <p:spPr>
          <a:xfrm>
            <a:off x="2514600" y="1143000"/>
            <a:ext cx="6248400" cy="2862322"/>
          </a:xfrm>
          <a:prstGeom prst="rect">
            <a:avLst/>
          </a:prstGeom>
        </p:spPr>
        <p:txBody>
          <a:bodyPr wrap="square">
            <a:spAutoFit/>
          </a:bodyPr>
          <a:lstStyle/>
          <a:p>
            <a:pPr algn="ctr"/>
            <a:r>
              <a:rPr lang="ro-RO" dirty="0" smtClean="0">
                <a:latin typeface="Adobe Gothic Std B" pitchFamily="34" charset="-128"/>
                <a:ea typeface="Adobe Gothic Std B" pitchFamily="34" charset="-128"/>
              </a:rPr>
              <a:t>He studied at</a:t>
            </a:r>
            <a:r>
              <a:rPr lang="en-US" dirty="0" smtClean="0">
                <a:latin typeface="Adobe Gothic Std B" pitchFamily="34" charset="-128"/>
                <a:ea typeface="Adobe Gothic Std B" pitchFamily="34" charset="-128"/>
              </a:rPr>
              <a:t> the Faculty of Letters and Philosophy in</a:t>
            </a:r>
            <a:r>
              <a:rPr lang="ro-RO" dirty="0" smtClean="0">
                <a:latin typeface="Adobe Gothic Std B" pitchFamily="34" charset="-128"/>
                <a:ea typeface="Adobe Gothic Std B" pitchFamily="34" charset="-128"/>
              </a:rPr>
              <a:t> Arad</a:t>
            </a:r>
            <a:r>
              <a:rPr lang="en-US" dirty="0" smtClean="0">
                <a:latin typeface="Adobe Gothic Std B" pitchFamily="34" charset="-128"/>
                <a:ea typeface="Adobe Gothic Std B" pitchFamily="34" charset="-128"/>
              </a:rPr>
              <a:t> as a scholar of the</a:t>
            </a:r>
            <a:r>
              <a:rPr lang="ro-RO" dirty="0" smtClean="0">
                <a:latin typeface="Adobe Gothic Std B" pitchFamily="34" charset="-128"/>
                <a:ea typeface="Adobe Gothic Std B" pitchFamily="34" charset="-128"/>
              </a:rPr>
              <a:t> Orthodox Church</a:t>
            </a:r>
            <a:r>
              <a:rPr lang="en-US" dirty="0" smtClean="0">
                <a:latin typeface="Adobe Gothic Std B" pitchFamily="34" charset="-128"/>
                <a:ea typeface="Adobe Gothic Std B" pitchFamily="34" charset="-128"/>
              </a:rPr>
              <a:t>, </a:t>
            </a:r>
            <a:r>
              <a:rPr lang="ro-RO" dirty="0" smtClean="0">
                <a:latin typeface="Adobe Gothic Std B" pitchFamily="34" charset="-128"/>
                <a:ea typeface="Adobe Gothic Std B" pitchFamily="34" charset="-128"/>
              </a:rPr>
              <a:t>at Ubiversity of Budapest and Vienna</a:t>
            </a:r>
            <a:r>
              <a:rPr lang="en-US" dirty="0" smtClean="0">
                <a:latin typeface="Adobe Gothic Std B" pitchFamily="34" charset="-128"/>
                <a:ea typeface="Adobe Gothic Std B" pitchFamily="34" charset="-128"/>
              </a:rPr>
              <a:t> where he received a Bachelor of Arts degree. After graduating, he became a professor at the </a:t>
            </a:r>
            <a:r>
              <a:rPr lang="en-US" dirty="0" err="1" smtClean="0">
                <a:latin typeface="Adobe Gothic Std B" pitchFamily="34" charset="-128"/>
                <a:ea typeface="Adobe Gothic Std B" pitchFamily="34" charset="-128"/>
              </a:rPr>
              <a:t>Eötvös</a:t>
            </a:r>
            <a:r>
              <a:rPr lang="en-US" dirty="0" smtClean="0">
                <a:latin typeface="Adobe Gothic Std B" pitchFamily="34" charset="-128"/>
                <a:ea typeface="Adobe Gothic Std B" pitchFamily="34" charset="-128"/>
              </a:rPr>
              <a:t> High School in </a:t>
            </a:r>
            <a:r>
              <a:rPr lang="ro-RO" dirty="0" smtClean="0">
                <a:latin typeface="Adobe Gothic Std B" pitchFamily="34" charset="-128"/>
                <a:ea typeface="Adobe Gothic Std B" pitchFamily="34" charset="-128"/>
              </a:rPr>
              <a:t>Budapest</a:t>
            </a:r>
            <a:r>
              <a:rPr lang="en-US" dirty="0" smtClean="0">
                <a:latin typeface="Adobe Gothic Std B" pitchFamily="34" charset="-128"/>
                <a:ea typeface="Adobe Gothic Std B" pitchFamily="34" charset="-128"/>
              </a:rPr>
              <a:t>. One year later he quit this job for patriotic reasons</a:t>
            </a:r>
            <a:r>
              <a:rPr lang="ro-RO" dirty="0" smtClean="0">
                <a:latin typeface="Adobe Gothic Std B" pitchFamily="34" charset="-128"/>
                <a:ea typeface="Adobe Gothic Std B" pitchFamily="34" charset="-128"/>
              </a:rPr>
              <a:t> </a:t>
            </a:r>
            <a:r>
              <a:rPr lang="en-US" dirty="0" smtClean="0">
                <a:latin typeface="Adobe Gothic Std B" pitchFamily="34" charset="-128"/>
                <a:ea typeface="Adobe Gothic Std B" pitchFamily="34" charset="-128"/>
              </a:rPr>
              <a:t>and moved to </a:t>
            </a:r>
            <a:r>
              <a:rPr lang="ro-RO" dirty="0" smtClean="0">
                <a:latin typeface="Adobe Gothic Std B" pitchFamily="34" charset="-128"/>
                <a:ea typeface="Adobe Gothic Std B" pitchFamily="34" charset="-128"/>
              </a:rPr>
              <a:t>Caransebeș</a:t>
            </a:r>
            <a:r>
              <a:rPr lang="en-US" dirty="0" smtClean="0">
                <a:latin typeface="Adobe Gothic Std B" pitchFamily="34" charset="-128"/>
                <a:ea typeface="Adobe Gothic Std B" pitchFamily="34" charset="-128"/>
              </a:rPr>
              <a:t>, where he taught </a:t>
            </a:r>
            <a:r>
              <a:rPr lang="ro-RO" dirty="0" smtClean="0">
                <a:latin typeface="Adobe Gothic Std B" pitchFamily="34" charset="-128"/>
                <a:ea typeface="Adobe Gothic Std B" pitchFamily="34" charset="-128"/>
              </a:rPr>
              <a:t>History </a:t>
            </a:r>
            <a:r>
              <a:rPr lang="en-US" dirty="0" smtClean="0">
                <a:latin typeface="Adobe Gothic Std B" pitchFamily="34" charset="-128"/>
                <a:ea typeface="Adobe Gothic Std B" pitchFamily="34" charset="-128"/>
              </a:rPr>
              <a:t>and </a:t>
            </a:r>
            <a:r>
              <a:rPr lang="ro-RO" dirty="0" smtClean="0">
                <a:latin typeface="Adobe Gothic Std B" pitchFamily="34" charset="-128"/>
                <a:ea typeface="Adobe Gothic Std B" pitchFamily="34" charset="-128"/>
              </a:rPr>
              <a:t>Latin </a:t>
            </a:r>
            <a:r>
              <a:rPr lang="en-US" dirty="0" smtClean="0">
                <a:latin typeface="Adobe Gothic Std B" pitchFamily="34" charset="-128"/>
                <a:ea typeface="Adobe Gothic Std B" pitchFamily="34" charset="-128"/>
              </a:rPr>
              <a:t>at the Pedagogic-Theological Institute.</a:t>
            </a:r>
            <a:endParaRPr lang="ro-RO" dirty="0" smtClean="0">
              <a:latin typeface="Adobe Gothic Std B" pitchFamily="34" charset="-128"/>
              <a:ea typeface="Adobe Gothic Std B" pitchFamily="34" charset="-128"/>
            </a:endParaRPr>
          </a:p>
          <a:p>
            <a:pPr algn="ctr"/>
            <a:r>
              <a:rPr lang="en-US" dirty="0" smtClean="0">
                <a:latin typeface="Adobe Gothic Std B" pitchFamily="34" charset="-128"/>
                <a:ea typeface="Adobe Gothic Std B" pitchFamily="34" charset="-128"/>
              </a:rPr>
              <a:t>Since 1905 </a:t>
            </a:r>
            <a:r>
              <a:rPr lang="en-US" dirty="0" err="1" smtClean="0">
                <a:latin typeface="Adobe Gothic Std B" pitchFamily="34" charset="-128"/>
                <a:ea typeface="Adobe Gothic Std B" pitchFamily="34" charset="-128"/>
              </a:rPr>
              <a:t>Vasile</a:t>
            </a:r>
            <a:r>
              <a:rPr lang="en-US" dirty="0" smtClean="0">
                <a:latin typeface="Adobe Gothic Std B" pitchFamily="34" charset="-128"/>
                <a:ea typeface="Adobe Gothic Std B" pitchFamily="34" charset="-128"/>
              </a:rPr>
              <a:t> </a:t>
            </a:r>
            <a:r>
              <a:rPr lang="en-US" dirty="0" err="1" smtClean="0">
                <a:latin typeface="Adobe Gothic Std B" pitchFamily="34" charset="-128"/>
                <a:ea typeface="Adobe Gothic Std B" pitchFamily="34" charset="-128"/>
              </a:rPr>
              <a:t>Goldiș</a:t>
            </a:r>
            <a:r>
              <a:rPr lang="en-US" dirty="0" smtClean="0">
                <a:latin typeface="Adobe Gothic Std B" pitchFamily="34" charset="-128"/>
                <a:ea typeface="Adobe Gothic Std B" pitchFamily="34" charset="-128"/>
              </a:rPr>
              <a:t> devoted himself to the political activity. </a:t>
            </a:r>
            <a:endParaRPr lang="ro-RO" dirty="0" smtClean="0">
              <a:latin typeface="Adobe Gothic Std B" pitchFamily="34" charset="-128"/>
              <a:ea typeface="Adobe Gothic Std B" pitchFamily="34" charset="-128"/>
            </a:endParaRPr>
          </a:p>
        </p:txBody>
      </p:sp>
      <p:sp>
        <p:nvSpPr>
          <p:cNvPr id="5" name="Rectangle 4"/>
          <p:cNvSpPr/>
          <p:nvPr/>
        </p:nvSpPr>
        <p:spPr>
          <a:xfrm>
            <a:off x="228600" y="3995678"/>
            <a:ext cx="8610600" cy="3139321"/>
          </a:xfrm>
          <a:prstGeom prst="rect">
            <a:avLst/>
          </a:prstGeom>
        </p:spPr>
        <p:txBody>
          <a:bodyPr wrap="square">
            <a:spAutoFit/>
          </a:bodyPr>
          <a:lstStyle/>
          <a:p>
            <a:pPr algn="ctr"/>
            <a:r>
              <a:rPr lang="en-US" dirty="0" smtClean="0">
                <a:latin typeface="Adobe Gothic Std B" pitchFamily="34" charset="-128"/>
                <a:ea typeface="Adobe Gothic Std B" pitchFamily="34" charset="-128"/>
              </a:rPr>
              <a:t>On 1 December 1918, </a:t>
            </a:r>
            <a:r>
              <a:rPr lang="en-US" dirty="0" err="1" smtClean="0">
                <a:latin typeface="Adobe Gothic Std B" pitchFamily="34" charset="-128"/>
                <a:ea typeface="Adobe Gothic Std B" pitchFamily="34" charset="-128"/>
              </a:rPr>
              <a:t>Vasile</a:t>
            </a:r>
            <a:r>
              <a:rPr lang="en-US" dirty="0" smtClean="0">
                <a:latin typeface="Adobe Gothic Std B" pitchFamily="34" charset="-128"/>
                <a:ea typeface="Adobe Gothic Std B" pitchFamily="34" charset="-128"/>
              </a:rPr>
              <a:t> </a:t>
            </a:r>
            <a:r>
              <a:rPr lang="en-US" dirty="0" err="1" smtClean="0">
                <a:latin typeface="Adobe Gothic Std B" pitchFamily="34" charset="-128"/>
                <a:ea typeface="Adobe Gothic Std B" pitchFamily="34" charset="-128"/>
              </a:rPr>
              <a:t>Goldis</a:t>
            </a:r>
            <a:r>
              <a:rPr lang="en-US" dirty="0" smtClean="0">
                <a:latin typeface="Adobe Gothic Std B" pitchFamily="34" charset="-128"/>
                <a:ea typeface="Adobe Gothic Std B" pitchFamily="34" charset="-128"/>
              </a:rPr>
              <a:t> speaks in the Grand National Assembly of Alba Iulia his famous speech in which reveals </a:t>
            </a:r>
            <a:r>
              <a:rPr lang="ro-RO" dirty="0" smtClean="0">
                <a:latin typeface="Adobe Gothic Std B" pitchFamily="34" charset="-128"/>
                <a:ea typeface="Adobe Gothic Std B" pitchFamily="34" charset="-128"/>
              </a:rPr>
              <a:t>the </a:t>
            </a:r>
            <a:r>
              <a:rPr lang="en-US" dirty="0" smtClean="0">
                <a:latin typeface="Adobe Gothic Std B" pitchFamily="34" charset="-128"/>
                <a:ea typeface="Adobe Gothic Std B" pitchFamily="34" charset="-128"/>
              </a:rPr>
              <a:t>national and social oppression exercised over the centuries in Transylvania and Banat, emphasizing their durability under harsh </a:t>
            </a:r>
            <a:r>
              <a:rPr lang="ro-RO" dirty="0" smtClean="0">
                <a:latin typeface="Adobe Gothic Std B" pitchFamily="34" charset="-128"/>
                <a:ea typeface="Adobe Gothic Std B" pitchFamily="34" charset="-128"/>
              </a:rPr>
              <a:t>conditions.</a:t>
            </a:r>
            <a:r>
              <a:rPr lang="en-US" dirty="0" smtClean="0">
                <a:latin typeface="Adobe Gothic Std B" pitchFamily="34" charset="-128"/>
                <a:ea typeface="Adobe Gothic Std B" pitchFamily="34" charset="-128"/>
              </a:rPr>
              <a:t/>
            </a:r>
            <a:br>
              <a:rPr lang="en-US" dirty="0" smtClean="0">
                <a:latin typeface="Adobe Gothic Std B" pitchFamily="34" charset="-128"/>
                <a:ea typeface="Adobe Gothic Std B" pitchFamily="34" charset="-128"/>
              </a:rPr>
            </a:br>
            <a:r>
              <a:rPr lang="en-US" dirty="0" smtClean="0">
                <a:latin typeface="Adobe Gothic Std B" pitchFamily="34" charset="-128"/>
                <a:ea typeface="Adobe Gothic Std B" pitchFamily="34" charset="-128"/>
              </a:rPr>
              <a:t>In the interwar period</a:t>
            </a:r>
            <a:r>
              <a:rPr lang="ro-RO" dirty="0" smtClean="0">
                <a:latin typeface="Adobe Gothic Std B" pitchFamily="34" charset="-128"/>
                <a:ea typeface="Adobe Gothic Std B" pitchFamily="34" charset="-128"/>
              </a:rPr>
              <a:t>,</a:t>
            </a:r>
            <a:r>
              <a:rPr lang="en-US" dirty="0" smtClean="0">
                <a:latin typeface="Adobe Gothic Std B" pitchFamily="34" charset="-128"/>
                <a:ea typeface="Adobe Gothic Std B" pitchFamily="34" charset="-128"/>
              </a:rPr>
              <a:t> </a:t>
            </a:r>
            <a:r>
              <a:rPr lang="en-US" dirty="0" err="1" smtClean="0">
                <a:latin typeface="Adobe Gothic Std B" pitchFamily="34" charset="-128"/>
                <a:ea typeface="Adobe Gothic Std B" pitchFamily="34" charset="-128"/>
              </a:rPr>
              <a:t>Vasile</a:t>
            </a:r>
            <a:r>
              <a:rPr lang="en-US" dirty="0" smtClean="0">
                <a:latin typeface="Adobe Gothic Std B" pitchFamily="34" charset="-128"/>
                <a:ea typeface="Adobe Gothic Std B" pitchFamily="34" charset="-128"/>
              </a:rPr>
              <a:t> </a:t>
            </a:r>
            <a:r>
              <a:rPr lang="en-US" dirty="0" err="1" smtClean="0">
                <a:latin typeface="Adobe Gothic Std B" pitchFamily="34" charset="-128"/>
                <a:ea typeface="Adobe Gothic Std B" pitchFamily="34" charset="-128"/>
              </a:rPr>
              <a:t>Goldis</a:t>
            </a:r>
            <a:r>
              <a:rPr lang="en-US" dirty="0" smtClean="0">
                <a:latin typeface="Adobe Gothic Std B" pitchFamily="34" charset="-128"/>
                <a:ea typeface="Adobe Gothic Std B" pitchFamily="34" charset="-128"/>
              </a:rPr>
              <a:t> was part of the government in Bucharest</a:t>
            </a:r>
            <a:r>
              <a:rPr lang="ro-RO" dirty="0" smtClean="0">
                <a:latin typeface="Adobe Gothic Std B" pitchFamily="34" charset="-128"/>
                <a:ea typeface="Adobe Gothic Std B" pitchFamily="34" charset="-128"/>
              </a:rPr>
              <a:t>. </a:t>
            </a:r>
          </a:p>
          <a:p>
            <a:pPr algn="ctr"/>
            <a:endParaRPr lang="ro-RO" dirty="0" smtClean="0">
              <a:latin typeface="Adobe Gothic Std B" pitchFamily="34" charset="-128"/>
              <a:ea typeface="Adobe Gothic Std B" pitchFamily="34" charset="-128"/>
            </a:endParaRPr>
          </a:p>
          <a:p>
            <a:pPr algn="ctr"/>
            <a:r>
              <a:rPr lang="ro-RO" dirty="0" smtClean="0">
                <a:latin typeface="Adobe Gothic Std B" pitchFamily="34" charset="-128"/>
                <a:ea typeface="Adobe Gothic Std B" pitchFamily="34" charset="-128"/>
              </a:rPr>
              <a:t>Due to his importance in the history, the private University from Arad and one highschool from Arad were named ”Vasile Goldiș.</a:t>
            </a:r>
          </a:p>
          <a:p>
            <a:pPr algn="ctr"/>
            <a:endParaRPr lang="ro-RO" dirty="0">
              <a:latin typeface="Adobe Gothic Std B" pitchFamily="34" charset="-128"/>
              <a:ea typeface="Adobe Gothic Std B" pitchFamily="34" charset="-128"/>
            </a:endParaRPr>
          </a:p>
          <a:p>
            <a:endParaRPr lang="ro-RO"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33000"/>
          </a:blip>
          <a:srcRect/>
          <a:stretch>
            <a:fillRect l="-17000" r="-17000"/>
          </a:stretch>
        </a:blipFill>
        <a:effectLst/>
      </p:bgPr>
    </p:bg>
    <p:spTree>
      <p:nvGrpSpPr>
        <p:cNvPr id="1" name=""/>
        <p:cNvGrpSpPr/>
        <p:nvPr/>
      </p:nvGrpSpPr>
      <p:grpSpPr>
        <a:xfrm>
          <a:off x="0" y="0"/>
          <a:ext cx="0" cy="0"/>
          <a:chOff x="0" y="0"/>
          <a:chExt cx="0" cy="0"/>
        </a:xfrm>
      </p:grpSpPr>
      <p:pic>
        <p:nvPicPr>
          <p:cNvPr id="2" name="Picture 1" descr="-helmuth_duckadam_steaua_20082.jpg"/>
          <p:cNvPicPr>
            <a:picLocks noChangeAspect="1"/>
          </p:cNvPicPr>
          <p:nvPr/>
        </p:nvPicPr>
        <p:blipFill>
          <a:blip r:embed="rId3" cstate="print"/>
          <a:stretch>
            <a:fillRect/>
          </a:stretch>
        </p:blipFill>
        <p:spPr>
          <a:xfrm rot="21228138">
            <a:off x="113667" y="201470"/>
            <a:ext cx="3857625" cy="2314575"/>
          </a:xfrm>
          <a:prstGeom prst="rect">
            <a:avLst/>
          </a:prstGeom>
        </p:spPr>
      </p:pic>
      <p:pic>
        <p:nvPicPr>
          <p:cNvPr id="3" name="Picture 2" descr="Helmuth_Duckadam_saved_most_consecutive_penalties.jpg"/>
          <p:cNvPicPr>
            <a:picLocks noChangeAspect="1"/>
          </p:cNvPicPr>
          <p:nvPr/>
        </p:nvPicPr>
        <p:blipFill>
          <a:blip r:embed="rId4" cstate="print"/>
          <a:stretch>
            <a:fillRect/>
          </a:stretch>
        </p:blipFill>
        <p:spPr>
          <a:xfrm>
            <a:off x="5029200" y="3886200"/>
            <a:ext cx="3886200" cy="2191817"/>
          </a:xfrm>
          <a:prstGeom prst="rect">
            <a:avLst/>
          </a:prstGeom>
        </p:spPr>
      </p:pic>
      <p:sp>
        <p:nvSpPr>
          <p:cNvPr id="1025" name="Rectangle 1"/>
          <p:cNvSpPr>
            <a:spLocks noChangeArrowheads="1"/>
          </p:cNvSpPr>
          <p:nvPr/>
        </p:nvSpPr>
        <p:spPr bwMode="auto">
          <a:xfrm>
            <a:off x="4495800" y="533400"/>
            <a:ext cx="4419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dirty="0" err="1" smtClean="0">
                <a:ln>
                  <a:noFill/>
                </a:ln>
                <a:effectLst/>
                <a:latin typeface="Aharoni" pitchFamily="2" charset="-79"/>
                <a:ea typeface="Times New Roman" pitchFamily="18" charset="0"/>
                <a:cs typeface="Aharoni" pitchFamily="2" charset="-79"/>
              </a:rPr>
              <a:t>Helmuth</a:t>
            </a:r>
            <a:r>
              <a:rPr kumimoji="0" lang="en-US" sz="2000" b="1" i="0" u="none" strike="noStrike" cap="none" normalizeH="0" baseline="0" dirty="0" smtClean="0">
                <a:ln>
                  <a:noFill/>
                </a:ln>
                <a:effectLst/>
                <a:latin typeface="Aharoni" pitchFamily="2" charset="-79"/>
                <a:ea typeface="Times New Roman" pitchFamily="18" charset="0"/>
                <a:cs typeface="Aharoni" pitchFamily="2" charset="-79"/>
              </a:rPr>
              <a:t> Robert </a:t>
            </a:r>
            <a:r>
              <a:rPr kumimoji="0" lang="en-US" sz="2000" b="1" i="0" u="none" strike="noStrike" cap="none" normalizeH="0" baseline="0" dirty="0" err="1" smtClean="0">
                <a:ln>
                  <a:noFill/>
                </a:ln>
                <a:effectLst/>
                <a:latin typeface="Aharoni" pitchFamily="2" charset="-79"/>
                <a:ea typeface="Times New Roman" pitchFamily="18" charset="0"/>
                <a:cs typeface="Aharoni" pitchFamily="2" charset="-79"/>
              </a:rPr>
              <a:t>Duckadam</a:t>
            </a:r>
            <a:r>
              <a:rPr kumimoji="0" lang="en-US" sz="2000" b="0" i="0" u="none" strike="noStrike" cap="none" normalizeH="0" baseline="0" dirty="0" smtClean="0">
                <a:ln>
                  <a:noFill/>
                </a:ln>
                <a:effectLst/>
                <a:latin typeface="Aharoni" pitchFamily="2" charset="-79"/>
                <a:ea typeface="Times New Roman" pitchFamily="18" charset="0"/>
                <a:cs typeface="Aharoni" pitchFamily="2" charset="-79"/>
              </a:rPr>
              <a:t> is a retired </a:t>
            </a:r>
            <a:r>
              <a:rPr lang="ro-RO" sz="2000" dirty="0" smtClean="0">
                <a:latin typeface="Aharoni" pitchFamily="2" charset="-79"/>
                <a:ea typeface="Times New Roman" pitchFamily="18" charset="0"/>
                <a:cs typeface="Aharoni" pitchFamily="2" charset="-79"/>
              </a:rPr>
              <a:t>Romanian footballer </a:t>
            </a:r>
            <a:r>
              <a:rPr kumimoji="0" lang="en-US" sz="2000" b="0" i="0" u="none" strike="noStrike" cap="none" normalizeH="0" baseline="0" dirty="0" smtClean="0">
                <a:ln>
                  <a:noFill/>
                </a:ln>
                <a:effectLst/>
                <a:latin typeface="Aharoni" pitchFamily="2" charset="-79"/>
                <a:ea typeface="Times New Roman" pitchFamily="18" charset="0"/>
                <a:cs typeface="Aharoni" pitchFamily="2" charset="-79"/>
              </a:rPr>
              <a:t>who played as a </a:t>
            </a:r>
            <a:r>
              <a:rPr kumimoji="0" lang="ro-RO" sz="2000" b="0" i="0" u="none" strike="noStrike" cap="none" normalizeH="0" baseline="0" dirty="0" smtClean="0">
                <a:ln>
                  <a:noFill/>
                </a:ln>
                <a:effectLst/>
                <a:latin typeface="Aharoni" pitchFamily="2" charset="-79"/>
                <a:ea typeface="Times New Roman" pitchFamily="18" charset="0"/>
                <a:cs typeface="Aharoni" pitchFamily="2" charset="-79"/>
              </a:rPr>
              <a:t>goalkeeper. He was</a:t>
            </a:r>
            <a:r>
              <a:rPr kumimoji="0" lang="en-US" sz="2000" b="0" i="0" u="none" strike="noStrike" cap="none" normalizeH="0" baseline="0" dirty="0" smtClean="0">
                <a:ln>
                  <a:noFill/>
                </a:ln>
                <a:effectLst/>
                <a:latin typeface="Aharoni" pitchFamily="2" charset="-79"/>
                <a:ea typeface="Times New Roman" pitchFamily="18" charset="0"/>
                <a:cs typeface="Aharoni" pitchFamily="2" charset="-79"/>
              </a:rPr>
              <a:t> born </a:t>
            </a:r>
            <a:r>
              <a:rPr kumimoji="0" lang="ro-RO" sz="2000" b="0" i="0" u="none" strike="noStrike" cap="none" normalizeH="0" baseline="0" dirty="0" smtClean="0">
                <a:ln>
                  <a:noFill/>
                </a:ln>
                <a:effectLst/>
                <a:latin typeface="Aharoni" pitchFamily="2" charset="-79"/>
                <a:ea typeface="Times New Roman" pitchFamily="18" charset="0"/>
                <a:cs typeface="Aharoni" pitchFamily="2" charset="-79"/>
              </a:rPr>
              <a:t>in Semlac, Arad county</a:t>
            </a:r>
            <a:r>
              <a:rPr kumimoji="0" lang="en-US" sz="2000" b="0" i="0" u="none" strike="noStrike" cap="none" normalizeH="0" baseline="0" dirty="0" smtClean="0">
                <a:ln>
                  <a:noFill/>
                </a:ln>
                <a:effectLst/>
                <a:latin typeface="Aharoni" pitchFamily="2" charset="-79"/>
                <a:ea typeface="Times New Roman" pitchFamily="18" charset="0"/>
                <a:cs typeface="Aharoni" pitchFamily="2" charset="-79"/>
              </a:rPr>
              <a:t>.</a:t>
            </a:r>
            <a:endParaRPr kumimoji="0" lang="en-US" sz="2000" b="0" i="0" u="none" strike="noStrike" cap="none" normalizeH="0" baseline="0" dirty="0" smtClean="0">
              <a:ln>
                <a:noFill/>
              </a:ln>
              <a:effectLst/>
              <a:latin typeface="Aharoni" pitchFamily="2" charset="-79"/>
              <a:cs typeface="Aharoni" pitchFamily="2" charset="-79"/>
            </a:endParaRPr>
          </a:p>
        </p:txBody>
      </p:sp>
      <p:sp>
        <p:nvSpPr>
          <p:cNvPr id="1026" name="Rectangle 2"/>
          <p:cNvSpPr>
            <a:spLocks noChangeArrowheads="1"/>
          </p:cNvSpPr>
          <p:nvPr/>
        </p:nvSpPr>
        <p:spPr bwMode="auto">
          <a:xfrm>
            <a:off x="4495800" y="2133600"/>
            <a:ext cx="4648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He </a:t>
            </a:r>
            <a:r>
              <a:rPr kumimoji="0" lang="en-US"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s</a:t>
            </a:r>
            <a:r>
              <a:rPr kumimoji="0" lang="ro-RO"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t</a:t>
            </a:r>
            <a:r>
              <a:rPr kumimoji="0" lang="en-US" sz="2000" b="0" i="0" u="none" strike="noStrike" cap="none" normalizeH="0" baseline="0" dirty="0" err="1" smtClean="0">
                <a:ln>
                  <a:noFill/>
                </a:ln>
                <a:solidFill>
                  <a:schemeClr val="tx1"/>
                </a:solidFill>
                <a:effectLst/>
                <a:latin typeface="Aharoni" pitchFamily="2" charset="-79"/>
                <a:ea typeface="Times New Roman" pitchFamily="18" charset="0"/>
                <a:cs typeface="Aharoni" pitchFamily="2" charset="-79"/>
              </a:rPr>
              <a:t>arted</a:t>
            </a:r>
            <a:r>
              <a:rPr kumimoji="0" lang="en-US"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 his career playing in the regional league of </a:t>
            </a:r>
            <a:r>
              <a:rPr kumimoji="0" lang="ro-RO"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Arad county</a:t>
            </a:r>
            <a:r>
              <a:rPr kumimoji="0" lang="en-US"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 before moving to </a:t>
            </a:r>
            <a:r>
              <a:rPr kumimoji="0" lang="ro-RO"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FC UTA Arad</a:t>
            </a:r>
            <a:r>
              <a:rPr kumimoji="0" lang="en-US" sz="2000" b="0"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 to become professional. </a:t>
            </a:r>
            <a:endParaRPr kumimoji="0" lang="en-US" sz="2000" b="0" i="0" u="none" strike="noStrike" cap="none" normalizeH="0" baseline="0" dirty="0" smtClean="0">
              <a:ln>
                <a:noFill/>
              </a:ln>
              <a:solidFill>
                <a:schemeClr val="tx1"/>
              </a:solidFill>
              <a:effectLst/>
              <a:latin typeface="Aharoni" pitchFamily="2" charset="-79"/>
              <a:cs typeface="Aharoni" pitchFamily="2" charset="-79"/>
            </a:endParaRPr>
          </a:p>
        </p:txBody>
      </p:sp>
      <p:sp>
        <p:nvSpPr>
          <p:cNvPr id="6" name="Rectangle 5"/>
          <p:cNvSpPr/>
          <p:nvPr/>
        </p:nvSpPr>
        <p:spPr>
          <a:xfrm>
            <a:off x="228600" y="2764572"/>
            <a:ext cx="4495800" cy="4093428"/>
          </a:xfrm>
          <a:prstGeom prst="rect">
            <a:avLst/>
          </a:prstGeom>
        </p:spPr>
        <p:txBody>
          <a:bodyPr wrap="square">
            <a:spAutoFit/>
          </a:bodyPr>
          <a:lstStyle/>
          <a:p>
            <a:r>
              <a:rPr lang="en-US" sz="2000" dirty="0">
                <a:latin typeface="Aharoni" pitchFamily="2" charset="-79"/>
                <a:cs typeface="Aharoni" pitchFamily="2" charset="-79"/>
              </a:rPr>
              <a:t>He was </a:t>
            </a:r>
            <a:r>
              <a:rPr lang="ro-RO" sz="2000" dirty="0" smtClean="0">
                <a:latin typeface="Aharoni" pitchFamily="2" charset="-79"/>
                <a:cs typeface="Aharoni" pitchFamily="2" charset="-79"/>
              </a:rPr>
              <a:t>called</a:t>
            </a:r>
            <a:r>
              <a:rPr lang="en-US" sz="2000" dirty="0" smtClean="0">
                <a:latin typeface="Aharoni" pitchFamily="2" charset="-79"/>
                <a:cs typeface="Aharoni" pitchFamily="2" charset="-79"/>
              </a:rPr>
              <a:t> </a:t>
            </a:r>
            <a:r>
              <a:rPr lang="en-US" sz="2000" dirty="0">
                <a:latin typeface="Aharoni" pitchFamily="2" charset="-79"/>
                <a:cs typeface="Aharoni" pitchFamily="2" charset="-79"/>
              </a:rPr>
              <a:t>"the Hero of </a:t>
            </a:r>
            <a:r>
              <a:rPr lang="ro-RO" sz="2000" dirty="0" smtClean="0">
                <a:latin typeface="Aharoni" pitchFamily="2" charset="-79"/>
                <a:cs typeface="Aharoni" pitchFamily="2" charset="-79"/>
              </a:rPr>
              <a:t>Seville</a:t>
            </a:r>
            <a:r>
              <a:rPr lang="en-US" sz="2000" dirty="0" smtClean="0">
                <a:latin typeface="Aharoni" pitchFamily="2" charset="-79"/>
                <a:cs typeface="Aharoni" pitchFamily="2" charset="-79"/>
              </a:rPr>
              <a:t>" </a:t>
            </a:r>
            <a:r>
              <a:rPr lang="en-US" sz="2000" dirty="0">
                <a:latin typeface="Aharoni" pitchFamily="2" charset="-79"/>
                <a:cs typeface="Aharoni" pitchFamily="2" charset="-79"/>
              </a:rPr>
              <a:t>due to his heroics in </a:t>
            </a:r>
            <a:r>
              <a:rPr lang="en-US" sz="2000" dirty="0" smtClean="0">
                <a:latin typeface="Aharoni" pitchFamily="2" charset="-79"/>
                <a:cs typeface="Aharoni" pitchFamily="2" charset="-79"/>
              </a:rPr>
              <a:t>the</a:t>
            </a:r>
            <a:r>
              <a:rPr lang="ro-RO" sz="2000" dirty="0" smtClean="0">
                <a:latin typeface="Aharoni" pitchFamily="2" charset="-79"/>
                <a:cs typeface="Aharoni" pitchFamily="2" charset="-79"/>
              </a:rPr>
              <a:t>1986 European Cup Final,</a:t>
            </a:r>
            <a:r>
              <a:rPr lang="en-US" sz="2000" dirty="0" smtClean="0">
                <a:latin typeface="Aharoni" pitchFamily="2" charset="-79"/>
                <a:cs typeface="Aharoni" pitchFamily="2" charset="-79"/>
              </a:rPr>
              <a:t> </a:t>
            </a:r>
            <a:r>
              <a:rPr lang="en-US" sz="2000" dirty="0">
                <a:latin typeface="Aharoni" pitchFamily="2" charset="-79"/>
                <a:cs typeface="Aharoni" pitchFamily="2" charset="-79"/>
              </a:rPr>
              <a:t>won by his main club, </a:t>
            </a:r>
            <a:r>
              <a:rPr lang="ro-RO" sz="2000" dirty="0" smtClean="0">
                <a:latin typeface="Aharoni" pitchFamily="2" charset="-79"/>
                <a:cs typeface="Aharoni" pitchFamily="2" charset="-79"/>
              </a:rPr>
              <a:t>Steaua Bucuresti.</a:t>
            </a:r>
          </a:p>
          <a:p>
            <a:r>
              <a:rPr lang="en-US" sz="2000" dirty="0" smtClean="0">
                <a:latin typeface="Aharoni" pitchFamily="2" charset="-79"/>
                <a:cs typeface="Aharoni" pitchFamily="2" charset="-79"/>
              </a:rPr>
              <a:t>Amazingly, he saved four consecutive penalty shots in the shootout, being the first one to do so in an official European competition. </a:t>
            </a:r>
            <a:r>
              <a:rPr lang="en-US" sz="2000" dirty="0" err="1" smtClean="0">
                <a:latin typeface="Aharoni" pitchFamily="2" charset="-79"/>
                <a:cs typeface="Aharoni" pitchFamily="2" charset="-79"/>
              </a:rPr>
              <a:t>Steaua</a:t>
            </a:r>
            <a:r>
              <a:rPr lang="en-US" sz="2000" dirty="0" smtClean="0">
                <a:latin typeface="Aharoni" pitchFamily="2" charset="-79"/>
                <a:cs typeface="Aharoni" pitchFamily="2" charset="-79"/>
              </a:rPr>
              <a:t> won it 2–0, and the main European trophy for the first time, and much of the credit for the surprise victory was given to </a:t>
            </a:r>
            <a:r>
              <a:rPr lang="en-US" sz="2000" dirty="0" err="1" smtClean="0">
                <a:latin typeface="Aharoni" pitchFamily="2" charset="-79"/>
                <a:cs typeface="Aharoni" pitchFamily="2" charset="-79"/>
              </a:rPr>
              <a:t>Duckadam</a:t>
            </a:r>
            <a:r>
              <a:rPr lang="en-US" sz="2000" dirty="0" smtClean="0">
                <a:latin typeface="Aharoni" pitchFamily="2" charset="-79"/>
                <a:cs typeface="Aharoni" pitchFamily="2" charset="-79"/>
              </a:rPr>
              <a:t>.</a:t>
            </a:r>
            <a:endParaRPr lang="en-US" sz="2000" dirty="0">
              <a:latin typeface="Aharoni" pitchFamily="2" charset="-79"/>
              <a:cs typeface="Aharoni" pitchFamily="2"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44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468718" y="228600"/>
            <a:ext cx="8631465" cy="1323439"/>
          </a:xfrm>
          <a:prstGeom prst="rect">
            <a:avLst/>
          </a:prstGeom>
          <a:noFill/>
        </p:spPr>
        <p:txBody>
          <a:bodyPr wrap="none" lIns="91440" tIns="45720" rIns="91440" bIns="45720">
            <a:spAutoFit/>
          </a:bodyPr>
          <a:lstStyle/>
          <a:p>
            <a:pPr algn="ctr"/>
            <a:r>
              <a:rPr lang="ro-RO"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sewood Std Regular" pitchFamily="82" charset="0"/>
              </a:rPr>
              <a:t>Meet alin totorean...</a:t>
            </a:r>
          </a:p>
          <a:p>
            <a:pPr algn="ctr"/>
            <a:r>
              <a:rPr lang="ro-RO"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Rosewood Std Regular" pitchFamily="82" charset="0"/>
              </a:rPr>
              <a:t>the man who walked around the world</a:t>
            </a:r>
          </a:p>
        </p:txBody>
      </p:sp>
      <p:sp>
        <p:nvSpPr>
          <p:cNvPr id="10241" name="Rectangle 1"/>
          <p:cNvSpPr>
            <a:spLocks noChangeArrowheads="1"/>
          </p:cNvSpPr>
          <p:nvPr/>
        </p:nvSpPr>
        <p:spPr bwMode="auto">
          <a:xfrm>
            <a:off x="914400" y="2209800"/>
            <a:ext cx="8077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Alin</a:t>
            </a:r>
            <a:r>
              <a:rPr kumimoji="0" lang="en-US" sz="2400"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Totorean</a:t>
            </a:r>
            <a:r>
              <a:rPr kumimoji="0" lang="en-US" sz="2400"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is a Romanian speleologist, explorer, photographer and reporter. </a:t>
            </a:r>
            <a:endParaRPr kumimoji="0" lang="ro-RO" sz="2400"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He is known for his expeditions to Mongolia, Ethiopia, </a:t>
            </a:r>
            <a:r>
              <a:rPr kumimoji="0" lang="en-US" sz="2400"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Morroco</a:t>
            </a:r>
            <a:r>
              <a:rPr kumimoji="0" lang="en-US" sz="2400"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India, Bolivia and Australia. Keen </a:t>
            </a:r>
            <a:r>
              <a:rPr kumimoji="0" lang="en-US" sz="2400"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traveller</a:t>
            </a:r>
            <a:r>
              <a:rPr kumimoji="0" lang="en-US" sz="2400"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to places that are home to some of the most beautiful treasures of the world, to far away cultures and civilizations, landscapes and people, the daring loner undertook the mission to discover his fellows, to know them better, beyond linguistic boundaries, in a project entitled „Discover your fellows”.   </a:t>
            </a:r>
            <a:endParaRPr kumimoji="0" lang="en-US" sz="2400" b="0" i="0" u="none" strike="noStrike" cap="none" normalizeH="0" baseline="0" dirty="0" smtClean="0">
              <a:ln>
                <a:noFill/>
              </a:ln>
              <a:solidFill>
                <a:srgbClr val="FFFF00"/>
              </a:solidFill>
              <a:effectLst/>
              <a:latin typeface="Swis721 Blk BT"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6000" contrast="-28000"/>
          </a:blip>
          <a:srcRect/>
          <a:stretch>
            <a:fillRect t="-5000" b="-5000"/>
          </a:stretch>
        </a:blipFill>
        <a:effectLst/>
      </p:bgPr>
    </p:bg>
    <p:spTree>
      <p:nvGrpSpPr>
        <p:cNvPr id="1" name=""/>
        <p:cNvGrpSpPr/>
        <p:nvPr/>
      </p:nvGrpSpPr>
      <p:grpSpPr>
        <a:xfrm>
          <a:off x="0" y="0"/>
          <a:ext cx="0" cy="0"/>
          <a:chOff x="0" y="0"/>
          <a:chExt cx="0" cy="0"/>
        </a:xfrm>
      </p:grpSpPr>
      <p:pic>
        <p:nvPicPr>
          <p:cNvPr id="3" name="Picture 2" descr="alin totorean foto w.jpg"/>
          <p:cNvPicPr>
            <a:picLocks noChangeAspect="1"/>
          </p:cNvPicPr>
          <p:nvPr/>
        </p:nvPicPr>
        <p:blipFill>
          <a:blip r:embed="rId3" cstate="print"/>
          <a:stretch>
            <a:fillRect/>
          </a:stretch>
        </p:blipFill>
        <p:spPr>
          <a:xfrm rot="21366370">
            <a:off x="122470" y="123443"/>
            <a:ext cx="3143147" cy="3713777"/>
          </a:xfrm>
          <a:prstGeom prst="cloud">
            <a:avLst/>
          </a:prstGeom>
          <a:effectLst>
            <a:glow rad="101600">
              <a:schemeClr val="accent1">
                <a:satMod val="175000"/>
                <a:alpha val="40000"/>
              </a:schemeClr>
            </a:glow>
          </a:effectLst>
        </p:spPr>
      </p:pic>
      <p:sp>
        <p:nvSpPr>
          <p:cNvPr id="6" name="TextBox 5"/>
          <p:cNvSpPr txBox="1"/>
          <p:nvPr/>
        </p:nvSpPr>
        <p:spPr>
          <a:xfrm>
            <a:off x="4800600" y="228600"/>
            <a:ext cx="3048000" cy="769441"/>
          </a:xfrm>
          <a:prstGeom prst="rect">
            <a:avLst/>
          </a:prstGeom>
          <a:noFill/>
        </p:spPr>
        <p:txBody>
          <a:bodyPr wrap="square" rtlCol="0">
            <a:spAutoFit/>
          </a:bodyPr>
          <a:lstStyle/>
          <a:p>
            <a:r>
              <a:rPr lang="ro-RO" sz="4400" dirty="0" smtClean="0">
                <a:solidFill>
                  <a:schemeClr val="tx2">
                    <a:lumMod val="75000"/>
                  </a:schemeClr>
                </a:solidFill>
                <a:latin typeface="Rosewood Std Regular" pitchFamily="82" charset="0"/>
              </a:rPr>
              <a:t>Mongolia</a:t>
            </a:r>
            <a:endParaRPr lang="en-US" sz="4400" dirty="0">
              <a:solidFill>
                <a:schemeClr val="tx2">
                  <a:lumMod val="75000"/>
                </a:schemeClr>
              </a:solidFill>
              <a:latin typeface="Rosewood Std Regular" pitchFamily="82" charset="0"/>
            </a:endParaRPr>
          </a:p>
        </p:txBody>
      </p:sp>
      <p:pic>
        <p:nvPicPr>
          <p:cNvPr id="8" name="Picture 7" descr="IURTA.jpg"/>
          <p:cNvPicPr>
            <a:picLocks noChangeAspect="1"/>
          </p:cNvPicPr>
          <p:nvPr/>
        </p:nvPicPr>
        <p:blipFill>
          <a:blip r:embed="rId4" cstate="print"/>
          <a:srcRect r="-1471" b="10000"/>
          <a:stretch>
            <a:fillRect/>
          </a:stretch>
        </p:blipFill>
        <p:spPr>
          <a:xfrm rot="21245803">
            <a:off x="264591" y="3972266"/>
            <a:ext cx="3276600" cy="23506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217" name="Rectangle 1"/>
          <p:cNvSpPr>
            <a:spLocks noChangeArrowheads="1"/>
          </p:cNvSpPr>
          <p:nvPr/>
        </p:nvSpPr>
        <p:spPr bwMode="auto">
          <a:xfrm>
            <a:off x="3581400" y="1295400"/>
            <a:ext cx="533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He was the first Romanian to cross the Mongolian Steppe in a solitary expedition. He travelled 550 km on foot from the volcanic area </a:t>
            </a:r>
            <a:r>
              <a:rPr kumimoji="0" lang="en-US" sz="1600" b="0" i="0" u="none" strike="noStrike" cap="none" normalizeH="0" baseline="0" dirty="0" err="1" smtClean="0">
                <a:ln>
                  <a:noFill/>
                </a:ln>
                <a:solidFill>
                  <a:schemeClr val="tx1"/>
                </a:solidFill>
                <a:effectLst/>
                <a:latin typeface="Swis721 Blk BT" pitchFamily="34" charset="0"/>
                <a:ea typeface="Calibri" pitchFamily="34" charset="0"/>
                <a:cs typeface="Times New Roman" pitchFamily="18" charset="0"/>
              </a:rPr>
              <a:t>Khorgo</a:t>
            </a:r>
            <a:r>
              <a:rPr kumimoji="0" lang="en-US" sz="16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 to </a:t>
            </a:r>
            <a:r>
              <a:rPr kumimoji="0" lang="en-US" sz="1600" b="0" i="0" u="none" strike="noStrike" cap="none" normalizeH="0" baseline="0" dirty="0" err="1" smtClean="0">
                <a:ln>
                  <a:noFill/>
                </a:ln>
                <a:solidFill>
                  <a:schemeClr val="tx1"/>
                </a:solidFill>
                <a:effectLst/>
                <a:latin typeface="Swis721 Blk BT" pitchFamily="34" charset="0"/>
                <a:ea typeface="Calibri" pitchFamily="34" charset="0"/>
                <a:cs typeface="Times New Roman" pitchFamily="18" charset="0"/>
              </a:rPr>
              <a:t>Ikh</a:t>
            </a:r>
            <a:r>
              <a:rPr kumimoji="0" lang="en-US" sz="16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Swis721 Blk BT" pitchFamily="34" charset="0"/>
                <a:ea typeface="Calibri" pitchFamily="34" charset="0"/>
                <a:cs typeface="Times New Roman" pitchFamily="18" charset="0"/>
              </a:rPr>
              <a:t>Bogd</a:t>
            </a:r>
            <a:r>
              <a:rPr kumimoji="0" lang="en-US" sz="16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 Mountain, in the Gov-Altay desert. He set off on foot towards the Gobi Desert, strewn with volcanic plateaus and frozen lakes, and on his way to the springs of the </a:t>
            </a:r>
            <a:r>
              <a:rPr kumimoji="0" lang="en-US" sz="1600" b="0" i="0" u="none" strike="noStrike" cap="none" normalizeH="0" baseline="0" dirty="0" err="1" smtClean="0">
                <a:ln>
                  <a:noFill/>
                </a:ln>
                <a:solidFill>
                  <a:schemeClr val="tx1"/>
                </a:solidFill>
                <a:effectLst/>
                <a:latin typeface="Swis721 Blk BT" pitchFamily="34" charset="0"/>
                <a:ea typeface="Calibri" pitchFamily="34" charset="0"/>
                <a:cs typeface="Times New Roman" pitchFamily="18" charset="0"/>
              </a:rPr>
              <a:t>Orhon</a:t>
            </a:r>
            <a:r>
              <a:rPr kumimoji="0" lang="en-US" sz="16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 he crossed a maze of canyons with high steep walls.  He walked for two days without meeting a single human being accompanied by the eagles that were hovering above the walls of the canyon. As he confessed to the students, he experienced a state of extreme loneliness. The globe trotter then told the students how he arrived in the inhabited areas (here people live in yurts). He said that Mongolia has a special place in his heart because he was surrounded by clean and surprising landscapes and by wonderful people. </a:t>
            </a:r>
            <a:endParaRPr kumimoji="0" lang="en-US" sz="1600" b="0" i="0" u="none" strike="noStrike" cap="none" normalizeH="0" baseline="0" dirty="0" smtClean="0">
              <a:ln>
                <a:noFill/>
              </a:ln>
              <a:solidFill>
                <a:schemeClr val="tx1"/>
              </a:solidFill>
              <a:effectLst/>
              <a:latin typeface="Swis721 Blk BT"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39000"/>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3164270" y="609600"/>
            <a:ext cx="2058577" cy="923330"/>
          </a:xfrm>
          <a:prstGeom prst="rect">
            <a:avLst/>
          </a:prstGeom>
          <a:noFill/>
        </p:spPr>
        <p:txBody>
          <a:bodyPr wrap="none" lIns="91440" tIns="45720" rIns="91440" bIns="45720">
            <a:spAutoFit/>
          </a:bodyPr>
          <a:lstStyle/>
          <a:p>
            <a:pPr algn="ctr"/>
            <a:r>
              <a:rPr lang="ro-RO"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INDIA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3" descr="05-India-Alin Totorean.jpg"/>
          <p:cNvPicPr>
            <a:picLocks noChangeAspect="1"/>
          </p:cNvPicPr>
          <p:nvPr/>
        </p:nvPicPr>
        <p:blipFill>
          <a:blip r:embed="rId3" cstate="print"/>
          <a:stretch>
            <a:fillRect/>
          </a:stretch>
        </p:blipFill>
        <p:spPr>
          <a:xfrm rot="20987398">
            <a:off x="172743" y="2338792"/>
            <a:ext cx="3376025" cy="2250683"/>
          </a:xfrm>
          <a:prstGeom prst="rect">
            <a:avLst/>
          </a:prstGeom>
        </p:spPr>
      </p:pic>
      <p:sp>
        <p:nvSpPr>
          <p:cNvPr id="8193" name="Rectangle 1"/>
          <p:cNvSpPr>
            <a:spLocks noChangeArrowheads="1"/>
          </p:cNvSpPr>
          <p:nvPr/>
        </p:nvSpPr>
        <p:spPr bwMode="auto">
          <a:xfrm>
            <a:off x="3886200" y="1600200"/>
            <a:ext cx="4953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He travelled on his own through regions which are less known to tourists: Aurangabad, </a:t>
            </a:r>
            <a:r>
              <a:rPr kumimoji="0" lang="en-US" sz="2400" b="0" i="0" u="none" strike="noStrike" cap="none" normalizeH="0" baseline="0" dirty="0" err="1" smtClean="0">
                <a:ln>
                  <a:noFill/>
                </a:ln>
                <a:solidFill>
                  <a:schemeClr val="tx1"/>
                </a:solidFill>
                <a:effectLst/>
                <a:latin typeface="Swis721 Blk BT" pitchFamily="34" charset="0"/>
                <a:ea typeface="Calibri" pitchFamily="34" charset="0"/>
                <a:cs typeface="Times New Roman" pitchFamily="18" charset="0"/>
              </a:rPr>
              <a:t>Hampi</a:t>
            </a:r>
            <a:r>
              <a:rPr kumimoji="0" lang="en-US" sz="24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 He wandered through the medieval town of </a:t>
            </a:r>
            <a:r>
              <a:rPr kumimoji="0" lang="en-US" sz="2400" b="0" i="0" u="none" strike="noStrike" cap="none" normalizeH="0" baseline="0" dirty="0" err="1" smtClean="0">
                <a:ln>
                  <a:noFill/>
                </a:ln>
                <a:solidFill>
                  <a:schemeClr val="tx1"/>
                </a:solidFill>
                <a:effectLst/>
                <a:latin typeface="Swis721 Blk BT" pitchFamily="34" charset="0"/>
                <a:ea typeface="Calibri" pitchFamily="34" charset="0"/>
                <a:cs typeface="Times New Roman" pitchFamily="18" charset="0"/>
              </a:rPr>
              <a:t>Orchha</a:t>
            </a:r>
            <a:r>
              <a:rPr kumimoji="0" lang="en-US" sz="2400" b="0" i="0" u="none" strike="noStrike" cap="none" normalizeH="0" baseline="0" dirty="0" smtClean="0">
                <a:ln>
                  <a:noFill/>
                </a:ln>
                <a:solidFill>
                  <a:schemeClr val="tx1"/>
                </a:solidFill>
                <a:effectLst/>
                <a:latin typeface="Swis721 Blk BT" pitchFamily="34" charset="0"/>
                <a:ea typeface="Calibri" pitchFamily="34" charset="0"/>
                <a:cs typeface="Times New Roman" pitchFamily="18" charset="0"/>
              </a:rPr>
              <a:t>, and climbed 4,000 meters to the foot of the glacier where the river Ganges has his springs. He was impressed by the difficult life of the people he met, who work hard for a few rupees a day. </a:t>
            </a:r>
            <a:endParaRPr kumimoji="0" lang="en-US" sz="2400" b="0" i="0" u="none" strike="noStrike" cap="none" normalizeH="0" baseline="0" dirty="0" smtClean="0">
              <a:ln>
                <a:noFill/>
              </a:ln>
              <a:solidFill>
                <a:schemeClr val="tx1"/>
              </a:solidFill>
              <a:effectLst/>
              <a:latin typeface="Swis721 Blk BT"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4429390" y="304800"/>
            <a:ext cx="2929008" cy="923330"/>
          </a:xfrm>
          <a:prstGeom prst="rect">
            <a:avLst/>
          </a:prstGeom>
          <a:noFill/>
        </p:spPr>
        <p:txBody>
          <a:bodyPr wrap="none" lIns="91440" tIns="45720" rIns="91440" bIns="45720">
            <a:spAutoFit/>
          </a:bodyPr>
          <a:lstStyle/>
          <a:p>
            <a:pPr algn="ctr"/>
            <a:r>
              <a:rPr lang="ro-RO"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ETHIOPIA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Picture 3" descr="Alin_Totorean.jpg"/>
          <p:cNvPicPr>
            <a:picLocks noChangeAspect="1"/>
          </p:cNvPicPr>
          <p:nvPr/>
        </p:nvPicPr>
        <p:blipFill>
          <a:blip r:embed="rId3" cstate="print"/>
          <a:stretch>
            <a:fillRect/>
          </a:stretch>
        </p:blipFill>
        <p:spPr>
          <a:xfrm rot="376938">
            <a:off x="6224568" y="2332708"/>
            <a:ext cx="2686145" cy="3717624"/>
          </a:xfrm>
          <a:prstGeom prst="rect">
            <a:avLst/>
          </a:prstGeom>
        </p:spPr>
      </p:pic>
      <p:sp>
        <p:nvSpPr>
          <p:cNvPr id="7169" name="Rectangle 1"/>
          <p:cNvSpPr>
            <a:spLocks noChangeArrowheads="1"/>
          </p:cNvSpPr>
          <p:nvPr/>
        </p:nvSpPr>
        <p:spPr bwMode="auto">
          <a:xfrm>
            <a:off x="2286000" y="1752600"/>
            <a:ext cx="457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His wish to know better his fellow people lead him to the far-away lands of Africa, where he lived for two months in one of the poorest countries in the world: Ethiopia. He set off on his journey from Addis Ababa and went to the plantations in the </a:t>
            </a:r>
            <a:r>
              <a:rPr kumimoji="0" lang="en-US"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Kafa</a:t>
            </a:r>
            <a:r>
              <a:rPr kumimoji="0" lang="en-US"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region. He wanted to see what it’s like to live in the middle of a volcano, so he spent a week in the huts in the </a:t>
            </a:r>
            <a:r>
              <a:rPr kumimoji="0" lang="en-US"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Wenchi</a:t>
            </a:r>
            <a:r>
              <a:rPr kumimoji="0" lang="en-US"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Crater. He worked for two weeks together with the farmers on the suspended plateau of </a:t>
            </a:r>
            <a:r>
              <a:rPr kumimoji="0" lang="en-US"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Abune</a:t>
            </a:r>
            <a:r>
              <a:rPr kumimoji="0" lang="en-US"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a:t>
            </a:r>
            <a:r>
              <a:rPr kumimoji="0" lang="en-US" b="0" i="0" u="none" strike="noStrike" cap="none" normalizeH="0" baseline="0" dirty="0" err="1" smtClean="0">
                <a:ln>
                  <a:noFill/>
                </a:ln>
                <a:solidFill>
                  <a:srgbClr val="FFFF00"/>
                </a:solidFill>
                <a:effectLst/>
                <a:latin typeface="Swis721 Blk BT" pitchFamily="34" charset="0"/>
                <a:ea typeface="Calibri" pitchFamily="34" charset="0"/>
                <a:cs typeface="Times New Roman" pitchFamily="18" charset="0"/>
              </a:rPr>
              <a:t>Yosef</a:t>
            </a:r>
            <a:r>
              <a:rPr kumimoji="0" lang="en-US"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 at 4,000 m altitude.</a:t>
            </a:r>
            <a:endParaRPr kumimoji="0" lang="en-US" b="0" i="0" u="none" strike="noStrike" cap="none" normalizeH="0" baseline="0" dirty="0" smtClean="0">
              <a:ln>
                <a:noFill/>
              </a:ln>
              <a:solidFill>
                <a:srgbClr val="FFFF00"/>
              </a:solidFill>
              <a:effectLst/>
              <a:latin typeface="Swis721 Blk BT"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2061921" y="304800"/>
            <a:ext cx="5559215" cy="923330"/>
          </a:xfrm>
          <a:prstGeom prst="rect">
            <a:avLst/>
          </a:prstGeom>
          <a:noFill/>
        </p:spPr>
        <p:txBody>
          <a:bodyPr wrap="none" lIns="91440" tIns="45720" rIns="91440" bIns="45720">
            <a:spAutoFit/>
          </a:bodyPr>
          <a:lstStyle/>
          <a:p>
            <a:pPr algn="ctr"/>
            <a:r>
              <a:rPr lang="ro-RO"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ATACAMA DESERT</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6145" name="Rectangle 1"/>
          <p:cNvSpPr>
            <a:spLocks noChangeArrowheads="1"/>
          </p:cNvSpPr>
          <p:nvPr/>
        </p:nvSpPr>
        <p:spPr bwMode="auto">
          <a:xfrm>
            <a:off x="2438400" y="1676400"/>
            <a:ext cx="4419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latin typeface="Swis721 Blk BT" pitchFamily="34" charset="0"/>
                <a:ea typeface="Calibri" pitchFamily="34" charset="0"/>
                <a:cs typeface="Times New Roman" pitchFamily="18" charset="0"/>
              </a:rPr>
              <a:t>The expedition to Atacama was a fight against his own limits since the Atacama Desert is the driest place in the world. He crossed the “absolute desert’, terrifying sterile lands that have never known rain. “On my way there was complete stillness nothing ever moved – not a blade of grass, I haven’t seen a single bird and I couldn’t watch a lizard run,” the globetrotter confesses.  </a:t>
            </a:r>
            <a:endParaRPr kumimoji="0" lang="en-US" sz="2000" b="0" i="0" u="none" strike="noStrike" cap="none" normalizeH="0" baseline="0" dirty="0" smtClean="0">
              <a:ln>
                <a:noFill/>
              </a:ln>
              <a:solidFill>
                <a:srgbClr val="FFFF00"/>
              </a:solidFill>
              <a:effectLst/>
              <a:latin typeface="Swis721 Blk BT"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9000"/>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5181600" y="304800"/>
            <a:ext cx="3415359" cy="923330"/>
          </a:xfrm>
          <a:prstGeom prst="rect">
            <a:avLst/>
          </a:prstGeom>
          <a:noFill/>
        </p:spPr>
        <p:txBody>
          <a:bodyPr wrap="none" lIns="91440" tIns="45720" rIns="91440" bIns="45720">
            <a:spAutoFit/>
          </a:bodyPr>
          <a:lstStyle/>
          <a:p>
            <a:pPr algn="ctr"/>
            <a:r>
              <a:rPr lang="ro-RO"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AUSTRALIA</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21" name="Rectangle 1"/>
          <p:cNvSpPr>
            <a:spLocks noChangeArrowheads="1"/>
          </p:cNvSpPr>
          <p:nvPr/>
        </p:nvSpPr>
        <p:spPr bwMode="auto">
          <a:xfrm>
            <a:off x="3657600" y="1295400"/>
            <a:ext cx="5105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latin typeface="Swis721 Blk BT" pitchFamily="34" charset="0"/>
                <a:ea typeface="Times New Roman" pitchFamily="18" charset="0"/>
                <a:cs typeface="Times New Roman" pitchFamily="18" charset="0"/>
              </a:rPr>
              <a:t>His next destination was, at the beginning of 2009, the Australian desert: an unpredictable desert, with herbs as sharp as knife blades, impossible to avoid, with snakes lurking at every turn, threatened by dingo attacks and unwanted encounters with the unfriendly Aborigines. Unfortunately, the desert  provided a new challenge: a state of physical sickness , combined with the supernatural effort to travel tens of kilometers in temperatures of more than 55°C, the lack of water and varied food which lead to a  temporary break. He was rescued by the Australian emergency service helicopters and taken to hospital. A few days later, he returned and successfully completed the first Romanian solitary expedition through the Australian desert. The expedition lasted for three months. </a:t>
            </a:r>
            <a:r>
              <a:rPr kumimoji="0" lang="en-US" sz="1600" b="0" i="0" u="none" strike="noStrike" cap="none" normalizeH="0" baseline="0" dirty="0" err="1" smtClean="0">
                <a:ln>
                  <a:noFill/>
                </a:ln>
                <a:solidFill>
                  <a:srgbClr val="002060"/>
                </a:solidFill>
                <a:effectLst/>
                <a:latin typeface="Swis721 Blk BT" pitchFamily="34" charset="0"/>
                <a:ea typeface="Times New Roman" pitchFamily="18" charset="0"/>
                <a:cs typeface="Times New Roman" pitchFamily="18" charset="0"/>
              </a:rPr>
              <a:t>Alin</a:t>
            </a:r>
            <a:r>
              <a:rPr kumimoji="0" lang="en-US" sz="1600" b="0" i="0" u="none" strike="noStrike" cap="none" normalizeH="0" baseline="0" dirty="0" smtClean="0">
                <a:ln>
                  <a:noFill/>
                </a:ln>
                <a:solidFill>
                  <a:srgbClr val="002060"/>
                </a:solidFill>
                <a:effectLst/>
                <a:latin typeface="Swis721 Blk BT" pitchFamily="34" charset="0"/>
                <a:ea typeface="Times New Roman" pitchFamily="18" charset="0"/>
                <a:cs typeface="Times New Roman" pitchFamily="18" charset="0"/>
              </a:rPr>
              <a:t> had walked over 800 km through the desert.</a:t>
            </a:r>
            <a:endParaRPr kumimoji="0" lang="en-US" sz="1600" b="0" i="0" u="none" strike="noStrike" cap="none" normalizeH="0" baseline="0" dirty="0" smtClean="0">
              <a:ln>
                <a:noFill/>
              </a:ln>
              <a:solidFill>
                <a:srgbClr val="002060"/>
              </a:solidFill>
              <a:effectLst/>
              <a:latin typeface="Swis721 Blk BT"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9000"/>
          </a:blip>
          <a:srcRect/>
          <a:stretch>
            <a:fillRect l="-11000" r="-11000"/>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267200" y="533400"/>
            <a:ext cx="464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2060"/>
                </a:solidFill>
                <a:effectLst/>
                <a:latin typeface="Swis721 Blk BT" pitchFamily="34" charset="0"/>
                <a:ea typeface="Times New Roman" pitchFamily="18" charset="0"/>
                <a:cs typeface="Times New Roman" pitchFamily="18" charset="0"/>
              </a:rPr>
              <a:t>With his backpack full of stories and photos he travels through the country answering to invitations to participate in symposiums and conferences. He is welcomed especially by the students who look forward to hearing about his new adventures.</a:t>
            </a:r>
            <a:endParaRPr kumimoji="0" lang="en-US" b="0" i="0" u="none" strike="noStrike" cap="none" normalizeH="0" baseline="0" dirty="0" smtClean="0">
              <a:ln>
                <a:noFill/>
              </a:ln>
              <a:solidFill>
                <a:srgbClr val="002060"/>
              </a:solidFill>
              <a:effectLst/>
              <a:latin typeface="Swis721 Blk BT" pitchFamily="34" charset="0"/>
              <a:cs typeface="Arial" pitchFamily="34" charset="0"/>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2060"/>
                </a:solidFill>
                <a:effectLst/>
                <a:latin typeface="Swis721 Blk BT" pitchFamily="34" charset="0"/>
                <a:ea typeface="Times New Roman" pitchFamily="18" charset="0"/>
                <a:cs typeface="Times New Roman" pitchFamily="18" charset="0"/>
              </a:rPr>
              <a:t>His project, "Discover your Fellows” brings people together, discovering that beyond the differences, the human soul is the same. The people discovered by </a:t>
            </a:r>
            <a:r>
              <a:rPr kumimoji="0" lang="en-US" b="0" i="0" u="none" strike="noStrike" cap="none" normalizeH="0" baseline="0" dirty="0" err="1" smtClean="0">
                <a:ln>
                  <a:noFill/>
                </a:ln>
                <a:solidFill>
                  <a:srgbClr val="002060"/>
                </a:solidFill>
                <a:effectLst/>
                <a:latin typeface="Swis721 Blk BT" pitchFamily="34" charset="0"/>
                <a:ea typeface="Times New Roman" pitchFamily="18" charset="0"/>
                <a:cs typeface="Times New Roman" pitchFamily="18" charset="0"/>
              </a:rPr>
              <a:t>Alin</a:t>
            </a:r>
            <a:r>
              <a:rPr kumimoji="0" lang="en-US" b="0" i="0" u="none" strike="noStrike" cap="none" normalizeH="0" baseline="0" dirty="0" smtClean="0">
                <a:ln>
                  <a:noFill/>
                </a:ln>
                <a:solidFill>
                  <a:srgbClr val="002060"/>
                </a:solidFill>
                <a:effectLst/>
                <a:latin typeface="Swis721 Blk BT" pitchFamily="34" charset="0"/>
                <a:ea typeface="Times New Roman" pitchFamily="18" charset="0"/>
                <a:cs typeface="Times New Roman" pitchFamily="18" charset="0"/>
              </a:rPr>
              <a:t> </a:t>
            </a:r>
            <a:r>
              <a:rPr kumimoji="0" lang="en-US" b="0" i="0" u="none" strike="noStrike" cap="none" normalizeH="0" baseline="0" dirty="0" err="1" smtClean="0">
                <a:ln>
                  <a:noFill/>
                </a:ln>
                <a:solidFill>
                  <a:srgbClr val="002060"/>
                </a:solidFill>
                <a:effectLst/>
                <a:latin typeface="Swis721 Blk BT" pitchFamily="34" charset="0"/>
                <a:ea typeface="Times New Roman" pitchFamily="18" charset="0"/>
                <a:cs typeface="Times New Roman" pitchFamily="18" charset="0"/>
              </a:rPr>
              <a:t>Totorean</a:t>
            </a:r>
            <a:r>
              <a:rPr kumimoji="0" lang="en-US" b="0" i="0" u="none" strike="noStrike" cap="none" normalizeH="0" baseline="0" dirty="0" smtClean="0">
                <a:ln>
                  <a:noFill/>
                </a:ln>
                <a:solidFill>
                  <a:srgbClr val="002060"/>
                </a:solidFill>
                <a:effectLst/>
                <a:latin typeface="Swis721 Blk BT" pitchFamily="34" charset="0"/>
                <a:ea typeface="Times New Roman" pitchFamily="18" charset="0"/>
                <a:cs typeface="Times New Roman" pitchFamily="18" charset="0"/>
              </a:rPr>
              <a:t> speak the language of the eyes and smile. "I did not know the language of the countries where we went, but I can say that there is a universal language: the language of your eyes. And the smile completes the task".</a:t>
            </a:r>
            <a:endParaRPr kumimoji="0" lang="en-US" b="0" i="0" u="none" strike="noStrike" cap="none" normalizeH="0" baseline="0" dirty="0" smtClean="0">
              <a:ln>
                <a:noFill/>
              </a:ln>
              <a:solidFill>
                <a:srgbClr val="002060"/>
              </a:solidFill>
              <a:effectLst/>
              <a:latin typeface="Swis721 Blk BT"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descr="DSCN4934.JPG"/>
          <p:cNvPicPr>
            <a:picLocks noChangeAspect="1"/>
          </p:cNvPicPr>
          <p:nvPr/>
        </p:nvPicPr>
        <p:blipFill>
          <a:blip r:embed="rId2" cstate="print"/>
          <a:stretch>
            <a:fillRect/>
          </a:stretch>
        </p:blipFill>
        <p:spPr>
          <a:xfrm rot="399763">
            <a:off x="4875265" y="3637559"/>
            <a:ext cx="3759200" cy="2819400"/>
          </a:xfrm>
          <a:prstGeom prst="rect">
            <a:avLst/>
          </a:prstGeom>
          <a:effectLst>
            <a:glow rad="101600">
              <a:schemeClr val="accent1">
                <a:satMod val="175000"/>
                <a:alpha val="40000"/>
              </a:schemeClr>
            </a:glow>
          </a:effectLst>
        </p:spPr>
      </p:pic>
      <p:pic>
        <p:nvPicPr>
          <p:cNvPr id="3" name="Picture 2" descr="DSCN4933.JPG"/>
          <p:cNvPicPr>
            <a:picLocks noChangeAspect="1"/>
          </p:cNvPicPr>
          <p:nvPr/>
        </p:nvPicPr>
        <p:blipFill>
          <a:blip r:embed="rId3" cstate="print"/>
          <a:stretch>
            <a:fillRect/>
          </a:stretch>
        </p:blipFill>
        <p:spPr>
          <a:xfrm rot="21072046">
            <a:off x="488176" y="599480"/>
            <a:ext cx="3860800" cy="2895600"/>
          </a:xfrm>
          <a:prstGeom prst="rect">
            <a:avLst/>
          </a:prstGeom>
          <a:effectLst>
            <a:glow rad="101600">
              <a:schemeClr val="accent1">
                <a:satMod val="175000"/>
                <a:alpha val="40000"/>
              </a:schemeClr>
            </a:glow>
          </a:effectLst>
        </p:spPr>
      </p:pic>
      <p:pic>
        <p:nvPicPr>
          <p:cNvPr id="4" name="Picture 3" descr="DSCN4939.JPG"/>
          <p:cNvPicPr>
            <a:picLocks noChangeAspect="1"/>
          </p:cNvPicPr>
          <p:nvPr/>
        </p:nvPicPr>
        <p:blipFill>
          <a:blip r:embed="rId4" cstate="print"/>
          <a:stretch>
            <a:fillRect/>
          </a:stretch>
        </p:blipFill>
        <p:spPr>
          <a:xfrm>
            <a:off x="5105400" y="381000"/>
            <a:ext cx="3556000" cy="2667000"/>
          </a:xfrm>
          <a:prstGeom prst="rect">
            <a:avLst/>
          </a:prstGeom>
          <a:effectLst>
            <a:glow rad="139700">
              <a:schemeClr val="accent4">
                <a:satMod val="175000"/>
                <a:alpha val="40000"/>
              </a:schemeClr>
            </a:glow>
          </a:effectLst>
        </p:spPr>
      </p:pic>
      <p:pic>
        <p:nvPicPr>
          <p:cNvPr id="5" name="Picture 4" descr="DSCN4918.JPG"/>
          <p:cNvPicPr>
            <a:picLocks noChangeAspect="1"/>
          </p:cNvPicPr>
          <p:nvPr/>
        </p:nvPicPr>
        <p:blipFill>
          <a:blip r:embed="rId5" cstate="print"/>
          <a:stretch>
            <a:fillRect/>
          </a:stretch>
        </p:blipFill>
        <p:spPr>
          <a:xfrm rot="21069152">
            <a:off x="490057" y="3688438"/>
            <a:ext cx="3581400" cy="2686050"/>
          </a:xfrm>
          <a:prstGeom prst="rect">
            <a:avLst/>
          </a:prstGeom>
          <a:effectLst>
            <a:glow rad="139700">
              <a:schemeClr val="accent4">
                <a:satMod val="175000"/>
                <a:alpha val="40000"/>
              </a:schemeClr>
            </a:glow>
          </a:effectLst>
        </p:spPr>
      </p:pic>
      <p:sp>
        <p:nvSpPr>
          <p:cNvPr id="6" name="Rectangle 5"/>
          <p:cNvSpPr/>
          <p:nvPr/>
        </p:nvSpPr>
        <p:spPr>
          <a:xfrm>
            <a:off x="1752600" y="2743200"/>
            <a:ext cx="7053598" cy="923330"/>
          </a:xfrm>
          <a:prstGeom prst="rect">
            <a:avLst/>
          </a:prstGeom>
          <a:noFill/>
        </p:spPr>
        <p:txBody>
          <a:bodyPr wrap="none" lIns="91440" tIns="45720" rIns="91440" bIns="45720">
            <a:spAutoFit/>
            <a:scene3d>
              <a:camera prst="perspectiveContrastingLeftFacing"/>
              <a:lightRig rig="threePt" dir="t"/>
            </a:scene3d>
          </a:bodyPr>
          <a:lstStyle/>
          <a:p>
            <a:pPr algn="ctr"/>
            <a:r>
              <a:rPr lang="ro-RO"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Meeting with the pupils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1242</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cp:revision>
  <dcterms:created xsi:type="dcterms:W3CDTF">2013-03-02T09:02:15Z</dcterms:created>
  <dcterms:modified xsi:type="dcterms:W3CDTF">2013-06-24T17:17:29Z</dcterms:modified>
</cp:coreProperties>
</file>