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6" r:id="rId7"/>
    <p:sldId id="270" r:id="rId8"/>
    <p:sldId id="261" r:id="rId9"/>
    <p:sldId id="262" r:id="rId10"/>
    <p:sldId id="263" r:id="rId11"/>
    <p:sldId id="264" r:id="rId12"/>
    <p:sldId id="265" r:id="rId13"/>
    <p:sldId id="267" r:id="rId14"/>
    <p:sldId id="276" r:id="rId15"/>
    <p:sldId id="274" r:id="rId16"/>
    <p:sldId id="272" r:id="rId17"/>
    <p:sldId id="275" r:id="rId18"/>
    <p:sldId id="269" r:id="rId19"/>
    <p:sldId id="277" r:id="rId2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00"/>
    <a:srgbClr val="FB1C1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58" autoAdjust="0"/>
  </p:normalViewPr>
  <p:slideViewPr>
    <p:cSldViewPr>
      <p:cViewPr varScale="1">
        <p:scale>
          <a:sx n="41" d="100"/>
          <a:sy n="41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BA14-6866-4427-A571-EBB6787541B6}" type="datetimeFigureOut">
              <a:rPr lang="tr-TR" smtClean="0"/>
              <a:t>06.09.2013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9C579-E460-4B0C-9727-29390E120E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628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C579-E460-4B0C-9727-29390E120E9C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9C579-E460-4B0C-9727-29390E120E9C}" type="slidenum">
              <a:rPr lang="tr-TR" smtClean="0"/>
              <a:t>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7238-5BF8-409F-9E38-EBCF92C4EAA2}" type="datetimeFigureOut">
              <a:rPr lang="tr-TR"/>
              <a:pPr>
                <a:defRPr/>
              </a:pPr>
              <a:t>06.09.2013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C0A8-E4C8-49C2-9A82-C59B42111C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0CA2-5D60-46A7-B0E6-890148EC238F}" type="datetimeFigureOut">
              <a:rPr lang="tr-TR"/>
              <a:pPr>
                <a:defRPr/>
              </a:pPr>
              <a:t>06.09.2013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4468-851C-4A89-8975-4A78B521A9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5EBE-99D0-4C39-8840-C6381FC25A70}" type="datetimeFigureOut">
              <a:rPr lang="tr-TR"/>
              <a:pPr>
                <a:defRPr/>
              </a:pPr>
              <a:t>06.09.2013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03DA-A48F-4FBB-8BED-FC574E3D64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Başlık, Metin ve Medya Kli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dya Yer Tutucusu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DFBB-607C-4B73-84F5-3C0227900D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A34B2-FC34-48DA-BF2D-1ADA07FD3538}" type="datetimeFigureOut">
              <a:rPr lang="tr-TR"/>
              <a:pPr>
                <a:defRPr/>
              </a:pPr>
              <a:t>06.09.2013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0FA08-B127-4847-B979-DF240C9447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D163-4DB9-44D5-92D1-D7DDEB2FBC19}" type="datetimeFigureOut">
              <a:rPr lang="tr-TR"/>
              <a:pPr>
                <a:defRPr/>
              </a:pPr>
              <a:t>06.09.2013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A467-2B25-49C1-BFA7-99A85239199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FD8D-00B6-4C2E-A3AC-008E3EF463EC}" type="datetimeFigureOut">
              <a:rPr lang="tr-TR"/>
              <a:pPr>
                <a:defRPr/>
              </a:pPr>
              <a:t>06.09.2013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D07E-7E6A-4C67-82E2-A562AD2069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C243-E72F-4E1A-BD4C-EFF6044CCF35}" type="datetimeFigureOut">
              <a:rPr lang="tr-TR"/>
              <a:pPr>
                <a:defRPr/>
              </a:pPr>
              <a:t>06.09.2013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16B8-7822-4990-BD75-4142140F0C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5B99-D0E0-4DEB-8452-87C40911A9DA}" type="datetimeFigureOut">
              <a:rPr lang="tr-TR"/>
              <a:pPr>
                <a:defRPr/>
              </a:pPr>
              <a:t>06.09.2013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F6F6-3CA5-41B6-9C10-7E426E46C6C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11C-0549-4486-886A-689C0324D3F2}" type="datetimeFigureOut">
              <a:rPr lang="tr-TR"/>
              <a:pPr>
                <a:defRPr/>
              </a:pPr>
              <a:t>06.09.2013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B646-47F1-4423-A102-2A74E18FF7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8010-8EC3-4438-86B1-07B4D2B4345A}" type="datetimeFigureOut">
              <a:rPr lang="tr-TR"/>
              <a:pPr>
                <a:defRPr/>
              </a:pPr>
              <a:t>06.09.2013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34F6-6941-4738-A04F-0812F9D4A55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9988-B3C4-486C-9938-BA66C48FD11E}" type="datetimeFigureOut">
              <a:rPr lang="tr-TR"/>
              <a:pPr>
                <a:defRPr/>
              </a:pPr>
              <a:t>06.09.2013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15DA-4841-47AB-8731-4571D513671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6D5703-949D-4380-9787-A382299F508F}" type="datetimeFigureOut">
              <a:rPr lang="tr-TR"/>
              <a:pPr>
                <a:defRPr/>
              </a:pPr>
              <a:t>06.09.2013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32A97B-04F6-432A-B6F0-D506A69C20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 spd="slow" advTm="5000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y&#305;ld&#305;zaygen\Desktop\semazen_mevlana_rumi_mp3_64365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rkey.org/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FFOutput\Konya'dan%20Harika%20Bir%20Semazen%20G&#246;sterisi%20-%20YouTube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mevlanamuzesi.net/img/a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71563" y="5732463"/>
            <a:ext cx="7000875" cy="842962"/>
          </a:xfrm>
        </p:spPr>
        <p:txBody>
          <a:bodyPr>
            <a:noAutofit/>
          </a:bodyPr>
          <a:lstStyle/>
          <a:p>
            <a:r>
              <a:rPr lang="tr-TR" sz="4800" dirty="0" smtClean="0">
                <a:solidFill>
                  <a:srgbClr val="FB1C17"/>
                </a:solidFill>
              </a:rPr>
              <a:t>Mevlana </a:t>
            </a:r>
            <a:r>
              <a:rPr lang="tr-TR" sz="4800" dirty="0" err="1" smtClean="0">
                <a:solidFill>
                  <a:srgbClr val="FB1C17"/>
                </a:solidFill>
              </a:rPr>
              <a:t>Celaleddin</a:t>
            </a:r>
            <a:r>
              <a:rPr lang="tr-TR" sz="4800" dirty="0" smtClean="0">
                <a:solidFill>
                  <a:srgbClr val="FB1C17"/>
                </a:solidFill>
              </a:rPr>
              <a:t> Rumi</a:t>
            </a:r>
          </a:p>
          <a:p>
            <a:endParaRPr lang="tr-TR" sz="3000" dirty="0" smtClean="0">
              <a:solidFill>
                <a:srgbClr val="898989"/>
              </a:solidFill>
            </a:endParaRPr>
          </a:p>
        </p:txBody>
      </p:sp>
      <p:pic>
        <p:nvPicPr>
          <p:cNvPr id="2051" name="Picture 2" descr="http://2.bp.blogspot.com/-KtxlqJ2PcQU/T8sqR8CQTEI/AAAAAAAAAEA/auAYv0JQgn4/s1600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82867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emazen_mevlana_rumi_mp3_6436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304800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 numSld="18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 </a:t>
            </a:r>
            <a:r>
              <a:rPr lang="tr-TR" b="1" smtClean="0"/>
              <a:t>Mevlana’s Works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388" y="2428875"/>
            <a:ext cx="8678862" cy="42402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2700" dirty="0" smtClean="0"/>
              <a:t>                                     </a:t>
            </a:r>
            <a:r>
              <a:rPr lang="en-US" sz="2700" b="1" dirty="0" smtClean="0">
                <a:solidFill>
                  <a:srgbClr val="FB1C17"/>
                </a:solidFill>
              </a:rPr>
              <a:t>Divan-</a:t>
            </a:r>
            <a:r>
              <a:rPr lang="en-US" sz="2700" b="1" dirty="0" err="1" smtClean="0">
                <a:solidFill>
                  <a:srgbClr val="FB1C17"/>
                </a:solidFill>
              </a:rPr>
              <a:t>i</a:t>
            </a:r>
            <a:r>
              <a:rPr lang="en-US" sz="2700" b="1" dirty="0" smtClean="0">
                <a:solidFill>
                  <a:srgbClr val="FB1C17"/>
                </a:solidFill>
              </a:rPr>
              <a:t> </a:t>
            </a:r>
            <a:r>
              <a:rPr lang="en-US" sz="2700" b="1" dirty="0" err="1" smtClean="0">
                <a:solidFill>
                  <a:srgbClr val="FB1C17"/>
                </a:solidFill>
              </a:rPr>
              <a:t>Kebir</a:t>
            </a:r>
            <a:r>
              <a:rPr lang="en-US" sz="2700" dirty="0" smtClean="0">
                <a:solidFill>
                  <a:srgbClr val="FB1C17"/>
                </a:solidFill>
              </a:rPr>
              <a:t/>
            </a:r>
            <a:br>
              <a:rPr lang="en-US" sz="2700" dirty="0" smtClean="0">
                <a:solidFill>
                  <a:srgbClr val="FB1C17"/>
                </a:solidFill>
              </a:rPr>
            </a:br>
            <a:endParaRPr lang="tr-TR" sz="2700" dirty="0" smtClean="0">
              <a:solidFill>
                <a:srgbClr val="FB1C17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700" dirty="0" smtClean="0"/>
              <a:t>Preceding </a:t>
            </a:r>
            <a:r>
              <a:rPr lang="en-US" sz="2700" dirty="0" err="1" smtClean="0"/>
              <a:t>Masnawi</a:t>
            </a:r>
            <a:r>
              <a:rPr lang="en-US" sz="2700" dirty="0" smtClean="0"/>
              <a:t>, it is a collection of poems recited by Hz. </a:t>
            </a:r>
            <a:r>
              <a:rPr lang="en-US" sz="2700" dirty="0" err="1" smtClean="0"/>
              <a:t>Mevlana</a:t>
            </a:r>
            <a:r>
              <a:rPr lang="en-US" sz="2700" dirty="0" smtClean="0"/>
              <a:t> over a wide span of time. It contains approximately 40 thousand couplets within twenty-one moderate-size divans, as well as one “Divan-</a:t>
            </a:r>
            <a:r>
              <a:rPr lang="en-US" sz="2700" dirty="0" err="1" smtClean="0"/>
              <a:t>i</a:t>
            </a:r>
            <a:r>
              <a:rPr lang="en-US" sz="2700" dirty="0" smtClean="0"/>
              <a:t> </a:t>
            </a:r>
            <a:r>
              <a:rPr lang="en-US" sz="2700" dirty="0" err="1" smtClean="0"/>
              <a:t>Rubai</a:t>
            </a:r>
            <a:r>
              <a:rPr lang="en-US" sz="2700" dirty="0" smtClean="0"/>
              <a:t>” </a:t>
            </a:r>
            <a:r>
              <a:rPr lang="tr-TR" sz="2700" dirty="0" smtClean="0"/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tr-TR" sz="27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2700" dirty="0" smtClean="0"/>
              <a:t>                                      </a:t>
            </a:r>
            <a:r>
              <a:rPr lang="en-US" sz="2700" b="1" dirty="0" err="1" smtClean="0">
                <a:solidFill>
                  <a:srgbClr val="FB1C17"/>
                </a:solidFill>
              </a:rPr>
              <a:t>Fih-i</a:t>
            </a:r>
            <a:r>
              <a:rPr lang="en-US" sz="2700" b="1" dirty="0" smtClean="0">
                <a:solidFill>
                  <a:srgbClr val="FB1C17"/>
                </a:solidFill>
              </a:rPr>
              <a:t> Ma-</a:t>
            </a:r>
            <a:r>
              <a:rPr lang="en-US" sz="2700" b="1" dirty="0" err="1" smtClean="0">
                <a:solidFill>
                  <a:srgbClr val="FB1C17"/>
                </a:solidFill>
              </a:rPr>
              <a:t>Fih</a:t>
            </a:r>
            <a:r>
              <a:rPr lang="en-US" sz="2700" dirty="0" smtClean="0">
                <a:solidFill>
                  <a:srgbClr val="FB1C17"/>
                </a:solidFill>
              </a:rPr>
              <a:t/>
            </a:r>
            <a:br>
              <a:rPr lang="en-US" sz="2700" dirty="0" smtClean="0">
                <a:solidFill>
                  <a:srgbClr val="FB1C17"/>
                </a:solidFill>
              </a:rPr>
            </a:br>
            <a:endParaRPr lang="tr-TR" sz="2700" dirty="0" smtClean="0">
              <a:solidFill>
                <a:srgbClr val="FB1C17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700" dirty="0" smtClean="0"/>
              <a:t>It connotes “What’s within is within” and contains Hz. </a:t>
            </a:r>
            <a:r>
              <a:rPr lang="en-US" sz="2700" dirty="0" err="1" smtClean="0"/>
              <a:t>Mevlana’s</a:t>
            </a:r>
            <a:r>
              <a:rPr lang="en-US" sz="2700" dirty="0" smtClean="0"/>
              <a:t> lectures</a:t>
            </a:r>
            <a:r>
              <a:rPr lang="tr-TR" sz="2700" dirty="0" smtClean="0"/>
              <a:t>.</a:t>
            </a:r>
          </a:p>
        </p:txBody>
      </p:sp>
      <p:pic>
        <p:nvPicPr>
          <p:cNvPr id="11268" name="Picture 2" descr="C:\Users\acer\Desktop\log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214313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acer\Desktop\log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3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smtClean="0"/>
              <a:t/>
            </a:r>
            <a:br>
              <a:rPr lang="tr-TR" sz="4000" smtClean="0"/>
            </a:br>
            <a:r>
              <a:rPr lang="tr-TR" sz="4000" smtClean="0"/>
              <a:t/>
            </a:r>
            <a:br>
              <a:rPr lang="tr-TR" sz="4000" smtClean="0"/>
            </a:br>
            <a:r>
              <a:rPr lang="tr-TR" b="1" smtClean="0">
                <a:solidFill>
                  <a:srgbClr val="FB1C17"/>
                </a:solidFill>
              </a:rPr>
              <a:t>Mevlana’s Works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63" y="2857500"/>
            <a:ext cx="8229600" cy="3625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2500" smtClean="0"/>
              <a:t>                                   </a:t>
            </a:r>
            <a:r>
              <a:rPr lang="en-US" sz="2500" b="1" smtClean="0">
                <a:solidFill>
                  <a:srgbClr val="FB1C17"/>
                </a:solidFill>
              </a:rPr>
              <a:t>Mecalis-i Seb’a</a:t>
            </a:r>
            <a:br>
              <a:rPr lang="en-US" sz="2500" b="1" smtClean="0">
                <a:solidFill>
                  <a:srgbClr val="FB1C17"/>
                </a:solidFill>
              </a:rPr>
            </a:br>
            <a:endParaRPr lang="tr-TR" sz="2500" b="1" smtClean="0">
              <a:solidFill>
                <a:srgbClr val="FB1C17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500" smtClean="0"/>
              <a:t>As the meaning of the title “Seven Sermons” implies, it contains Hz. Mevlana’s seven lectures. </a:t>
            </a:r>
            <a:endParaRPr lang="tr-TR" sz="25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tr-TR" sz="25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2500" smtClean="0"/>
              <a:t>                                       </a:t>
            </a:r>
            <a:r>
              <a:rPr lang="tr-TR" sz="2500" smtClean="0">
                <a:latin typeface="Arial" charset="0"/>
              </a:rPr>
              <a:t> </a:t>
            </a:r>
            <a:r>
              <a:rPr lang="en-US" sz="2500" b="1" smtClean="0">
                <a:solidFill>
                  <a:srgbClr val="FB1C17"/>
                </a:solidFill>
              </a:rPr>
              <a:t>Mektubat</a:t>
            </a:r>
            <a:br>
              <a:rPr lang="en-US" sz="2500" b="1" smtClean="0">
                <a:solidFill>
                  <a:srgbClr val="FB1C17"/>
                </a:solidFill>
              </a:rPr>
            </a:br>
            <a:endParaRPr lang="tr-TR" sz="2500" b="1" smtClean="0">
              <a:solidFill>
                <a:srgbClr val="FB1C17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500" smtClean="0"/>
              <a:t>It consists of the 147 letters Hz. Mevlana wrote to relatives, including his son Sultan Veled, and to friends, rulers, and officials of the State.</a:t>
            </a:r>
            <a:endParaRPr lang="tr-TR" sz="2500" smtClean="0"/>
          </a:p>
        </p:txBody>
      </p:sp>
      <p:pic>
        <p:nvPicPr>
          <p:cNvPr id="12292" name="Picture 2" descr="C:\Users\acer\Desktop\log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428625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C:\Users\acer\Desktop\log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8625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smtClean="0"/>
              <a:t>       </a:t>
            </a:r>
            <a:br>
              <a:rPr lang="tr-TR" sz="4000" b="1" smtClean="0"/>
            </a:br>
            <a:r>
              <a:rPr lang="tr-TR" sz="4000" b="1" smtClean="0">
                <a:latin typeface="Arial" charset="0"/>
              </a:rPr>
              <a:t>  </a:t>
            </a:r>
            <a:r>
              <a:rPr lang="tr-TR" b="1" smtClean="0">
                <a:solidFill>
                  <a:srgbClr val="FB1C17"/>
                </a:solidFill>
              </a:rPr>
              <a:t>Whirling Dervishes  </a:t>
            </a:r>
            <a:r>
              <a:rPr lang="tr-TR" sz="4000" smtClean="0"/>
              <a:t/>
            </a:r>
            <a:br>
              <a:rPr lang="tr-TR" sz="4000" smtClean="0"/>
            </a:br>
            <a:endParaRPr lang="tr-TR" smtClean="0"/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457200" y="4286250"/>
            <a:ext cx="8229600" cy="216693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'</a:t>
            </a:r>
            <a:r>
              <a:rPr lang="tr-TR" dirty="0" err="1" smtClean="0"/>
              <a:t>dance</a:t>
            </a:r>
            <a:r>
              <a:rPr lang="tr-TR" dirty="0" smtClean="0"/>
              <a:t>'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Whirling</a:t>
            </a:r>
            <a:r>
              <a:rPr lang="tr-TR" dirty="0" smtClean="0"/>
              <a:t> </a:t>
            </a:r>
            <a:r>
              <a:rPr lang="tr-TR" dirty="0" err="1" smtClean="0"/>
              <a:t>Dervishes</a:t>
            </a:r>
            <a:r>
              <a:rPr lang="tr-TR" dirty="0" smtClean="0"/>
              <a:t> is </a:t>
            </a:r>
            <a:r>
              <a:rPr lang="tr-TR" dirty="0" err="1" smtClean="0"/>
              <a:t>called</a:t>
            </a:r>
            <a:r>
              <a:rPr lang="tr-TR" dirty="0" smtClean="0"/>
              <a:t> Sema </a:t>
            </a:r>
            <a:r>
              <a:rPr lang="tr-TR" dirty="0" err="1" smtClean="0"/>
              <a:t>and</a:t>
            </a:r>
            <a:r>
              <a:rPr lang="tr-TR" dirty="0" smtClean="0"/>
              <a:t> is a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inspiration</a:t>
            </a:r>
            <a:r>
              <a:rPr lang="tr-TR" dirty="0" smtClean="0"/>
              <a:t> of Mevlana </a:t>
            </a:r>
            <a:r>
              <a:rPr lang="tr-TR" dirty="0" err="1" smtClean="0"/>
              <a:t>and</a:t>
            </a:r>
            <a:r>
              <a:rPr lang="tr-TR" dirty="0" smtClean="0"/>
              <a:t> has </a:t>
            </a:r>
            <a:r>
              <a:rPr lang="tr-TR" dirty="0" err="1" smtClean="0"/>
              <a:t>become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custom</a:t>
            </a:r>
            <a:r>
              <a:rPr lang="tr-TR" dirty="0" smtClean="0"/>
              <a:t>, </a:t>
            </a:r>
            <a:r>
              <a:rPr lang="tr-TR" dirty="0" err="1" smtClean="0"/>
              <a:t>history</a:t>
            </a:r>
            <a:r>
              <a:rPr lang="tr-TR" dirty="0" smtClean="0"/>
              <a:t>, </a:t>
            </a:r>
            <a:r>
              <a:rPr lang="tr-TR" dirty="0" err="1" smtClean="0"/>
              <a:t>beliefs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culture</a:t>
            </a:r>
            <a:r>
              <a:rPr lang="tr-TR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pic>
        <p:nvPicPr>
          <p:cNvPr id="13316" name="Picture 6" descr="C:\Users\acer\Desktop\semazen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25538"/>
            <a:ext cx="5599113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>
          <a:xfrm>
            <a:off x="1714500" y="285750"/>
            <a:ext cx="5500688" cy="1143000"/>
          </a:xfrm>
        </p:spPr>
        <p:txBody>
          <a:bodyPr/>
          <a:lstStyle/>
          <a:p>
            <a:r>
              <a:rPr lang="tr-TR" b="1" smtClean="0">
                <a:latin typeface="Arial" charset="0"/>
              </a:rPr>
              <a:t>  </a:t>
            </a:r>
            <a:r>
              <a:rPr lang="tr-TR" b="1" smtClean="0">
                <a:solidFill>
                  <a:srgbClr val="FB1C17"/>
                </a:solidFill>
              </a:rPr>
              <a:t>Whirling Dervishes</a:t>
            </a:r>
            <a:endParaRPr lang="tr-TR" smtClean="0">
              <a:solidFill>
                <a:srgbClr val="FB1C1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63" y="2071688"/>
            <a:ext cx="8229600" cy="45259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Sema </a:t>
            </a:r>
            <a:r>
              <a:rPr lang="tr-TR" dirty="0" err="1" smtClean="0"/>
              <a:t>represents</a:t>
            </a:r>
            <a:r>
              <a:rPr lang="tr-TR" dirty="0" smtClean="0"/>
              <a:t> a </a:t>
            </a:r>
            <a:r>
              <a:rPr lang="tr-TR" dirty="0" err="1" smtClean="0"/>
              <a:t>mystical</a:t>
            </a:r>
            <a:r>
              <a:rPr lang="tr-TR" dirty="0" smtClean="0"/>
              <a:t> </a:t>
            </a:r>
            <a:r>
              <a:rPr lang="tr-TR" dirty="0" err="1" smtClean="0"/>
              <a:t>journey</a:t>
            </a:r>
            <a:r>
              <a:rPr lang="tr-TR" dirty="0" smtClean="0"/>
              <a:t> of </a:t>
            </a:r>
            <a:r>
              <a:rPr lang="tr-TR" dirty="0" err="1" smtClean="0"/>
              <a:t>man's</a:t>
            </a:r>
            <a:r>
              <a:rPr lang="tr-TR" dirty="0" smtClean="0"/>
              <a:t> </a:t>
            </a:r>
            <a:r>
              <a:rPr lang="tr-TR" dirty="0" err="1" smtClean="0"/>
              <a:t>spiritual</a:t>
            </a:r>
            <a:r>
              <a:rPr lang="tr-TR" dirty="0" smtClean="0"/>
              <a:t> </a:t>
            </a:r>
            <a:r>
              <a:rPr lang="tr-TR" dirty="0" err="1" smtClean="0"/>
              <a:t>ascent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mind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love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"</a:t>
            </a:r>
            <a:r>
              <a:rPr lang="tr-TR" dirty="0" err="1" smtClean="0"/>
              <a:t>Perfect</a:t>
            </a:r>
            <a:r>
              <a:rPr lang="tr-TR" dirty="0" smtClean="0"/>
              <a:t>". </a:t>
            </a:r>
            <a:r>
              <a:rPr lang="tr-TR" dirty="0" err="1" smtClean="0"/>
              <a:t>Whirling</a:t>
            </a:r>
            <a:r>
              <a:rPr lang="tr-TR" dirty="0" smtClean="0"/>
              <a:t> </a:t>
            </a:r>
            <a:r>
              <a:rPr lang="tr-TR" dirty="0" err="1" smtClean="0"/>
              <a:t>towards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truth</a:t>
            </a:r>
            <a:r>
              <a:rPr lang="tr-TR" dirty="0" smtClean="0"/>
              <a:t>, his </a:t>
            </a:r>
            <a:r>
              <a:rPr lang="tr-TR" dirty="0" err="1" smtClean="0"/>
              <a:t>growth</a:t>
            </a:r>
            <a:r>
              <a:rPr lang="tr-TR" dirty="0" smtClean="0"/>
              <a:t>,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love</a:t>
            </a:r>
            <a:r>
              <a:rPr lang="tr-TR" dirty="0" smtClean="0"/>
              <a:t>, </a:t>
            </a:r>
            <a:r>
              <a:rPr lang="tr-TR" dirty="0" err="1" smtClean="0"/>
              <a:t>deserts</a:t>
            </a:r>
            <a:r>
              <a:rPr lang="tr-TR" dirty="0" smtClean="0"/>
              <a:t> his ego, </a:t>
            </a:r>
            <a:r>
              <a:rPr lang="tr-TR" dirty="0" err="1" smtClean="0"/>
              <a:t>finds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truth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arrive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"</a:t>
            </a:r>
            <a:r>
              <a:rPr lang="tr-TR" dirty="0" err="1" smtClean="0"/>
              <a:t>Perfect</a:t>
            </a:r>
            <a:r>
              <a:rPr lang="tr-TR" dirty="0" smtClean="0"/>
              <a:t>". He </a:t>
            </a:r>
            <a:r>
              <a:rPr lang="tr-TR" dirty="0" err="1" smtClean="0"/>
              <a:t>returns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spiritual</a:t>
            </a:r>
            <a:r>
              <a:rPr lang="tr-TR" dirty="0" smtClean="0"/>
              <a:t> </a:t>
            </a:r>
            <a:r>
              <a:rPr lang="tr-TR" dirty="0" err="1" smtClean="0"/>
              <a:t>journey</a:t>
            </a:r>
            <a:r>
              <a:rPr lang="tr-TR" dirty="0" smtClean="0"/>
              <a:t> as a </a:t>
            </a:r>
            <a:r>
              <a:rPr lang="tr-TR" dirty="0" err="1" smtClean="0"/>
              <a:t>man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reached</a:t>
            </a:r>
            <a:r>
              <a:rPr lang="tr-TR" dirty="0" smtClean="0"/>
              <a:t> </a:t>
            </a:r>
            <a:r>
              <a:rPr lang="tr-TR" dirty="0" err="1" smtClean="0"/>
              <a:t>maturity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greater</a:t>
            </a:r>
            <a:r>
              <a:rPr lang="tr-TR" dirty="0" smtClean="0"/>
              <a:t> </a:t>
            </a:r>
            <a:r>
              <a:rPr lang="tr-TR" dirty="0" err="1" smtClean="0"/>
              <a:t>perfection</a:t>
            </a:r>
            <a:r>
              <a:rPr lang="tr-TR" dirty="0" smtClean="0"/>
              <a:t>, </a:t>
            </a:r>
            <a:r>
              <a:rPr lang="tr-TR" dirty="0" err="1" smtClean="0"/>
              <a:t>so</a:t>
            </a:r>
            <a:r>
              <a:rPr lang="tr-TR" dirty="0" smtClean="0"/>
              <a:t> as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love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of service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whole</a:t>
            </a:r>
            <a:r>
              <a:rPr lang="tr-TR" dirty="0" smtClean="0"/>
              <a:t> of </a:t>
            </a:r>
            <a:r>
              <a:rPr lang="tr-TR" dirty="0" err="1" smtClean="0"/>
              <a:t>creation</a:t>
            </a:r>
            <a:r>
              <a:rPr lang="tr-TR" dirty="0" smtClean="0"/>
              <a:t>,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creatures</a:t>
            </a:r>
            <a:r>
              <a:rPr lang="tr-TR" dirty="0" smtClean="0"/>
              <a:t> </a:t>
            </a:r>
            <a:r>
              <a:rPr lang="tr-TR" dirty="0" err="1" smtClean="0"/>
              <a:t>without</a:t>
            </a:r>
            <a:r>
              <a:rPr lang="tr-TR" dirty="0" smtClean="0"/>
              <a:t> </a:t>
            </a:r>
            <a:r>
              <a:rPr lang="tr-TR" dirty="0" err="1" smtClean="0"/>
              <a:t>discrimination</a:t>
            </a:r>
            <a:r>
              <a:rPr lang="tr-TR" dirty="0" smtClean="0"/>
              <a:t> of </a:t>
            </a:r>
            <a:r>
              <a:rPr lang="tr-TR" dirty="0" err="1" smtClean="0"/>
              <a:t>believes</a:t>
            </a:r>
            <a:r>
              <a:rPr lang="tr-TR" dirty="0" smtClean="0"/>
              <a:t>, </a:t>
            </a:r>
            <a:r>
              <a:rPr lang="tr-TR" dirty="0" err="1" smtClean="0"/>
              <a:t>races</a:t>
            </a:r>
            <a:r>
              <a:rPr lang="tr-TR" dirty="0" smtClean="0"/>
              <a:t>, </a:t>
            </a:r>
            <a:r>
              <a:rPr lang="tr-TR" dirty="0" err="1" smtClean="0"/>
              <a:t>classes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nations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4340" name="Picture 1" descr="C:\Users\acer\Desktop\semazen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1936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" descr="C:\Users\acer\Desktop\semazen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357188"/>
            <a:ext cx="1936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60848"/>
            <a:ext cx="2197298" cy="219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9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27368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0681_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692150"/>
            <a:ext cx="27686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mevlan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76250"/>
            <a:ext cx="4286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611560" y="3689350"/>
            <a:ext cx="7128792" cy="2980010"/>
          </a:xfrm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Sema is a </a:t>
            </a:r>
            <a:r>
              <a:rPr lang="tr-TR" dirty="0" err="1" smtClean="0"/>
              <a:t>part</a:t>
            </a:r>
            <a:r>
              <a:rPr lang="tr-TR" dirty="0" smtClean="0"/>
              <a:t> of the </a:t>
            </a:r>
            <a:r>
              <a:rPr lang="tr-TR" dirty="0" err="1" smtClean="0"/>
              <a:t>inspiration</a:t>
            </a:r>
            <a:r>
              <a:rPr lang="tr-TR" dirty="0" smtClean="0"/>
              <a:t> of Mevlana as </a:t>
            </a:r>
            <a:r>
              <a:rPr lang="tr-TR" dirty="0" err="1" smtClean="0"/>
              <a:t>well</a:t>
            </a:r>
            <a:r>
              <a:rPr lang="tr-TR" dirty="0" smtClean="0"/>
              <a:t> as </a:t>
            </a:r>
            <a:r>
              <a:rPr lang="tr-TR" dirty="0" err="1" smtClean="0"/>
              <a:t>part</a:t>
            </a:r>
            <a:r>
              <a:rPr lang="tr-TR" dirty="0" smtClean="0"/>
              <a:t> of the </a:t>
            </a:r>
            <a:r>
              <a:rPr lang="tr-TR" dirty="0" err="1" smtClean="0">
                <a:hlinkClick r:id="rId6"/>
              </a:rPr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custom</a:t>
            </a:r>
            <a:r>
              <a:rPr lang="tr-TR" dirty="0" smtClean="0"/>
              <a:t>, </a:t>
            </a:r>
            <a:r>
              <a:rPr lang="tr-TR" dirty="0" err="1" smtClean="0"/>
              <a:t>history</a:t>
            </a:r>
            <a:r>
              <a:rPr lang="tr-TR" dirty="0" smtClean="0"/>
              <a:t>, </a:t>
            </a:r>
            <a:r>
              <a:rPr lang="tr-TR" dirty="0" err="1" smtClean="0"/>
              <a:t>beliefs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culture</a:t>
            </a:r>
            <a:r>
              <a:rPr lang="tr-TR" dirty="0" smtClean="0"/>
              <a:t>. </a:t>
            </a:r>
          </a:p>
          <a:p>
            <a:pPr eaLnBrk="1" hangingPunct="1">
              <a:defRPr/>
            </a:pPr>
            <a:endParaRPr lang="tr-TR" sz="4000" b="1" dirty="0" smtClean="0"/>
          </a:p>
          <a:p>
            <a:pPr eaLnBrk="1" hangingPunct="1">
              <a:defRPr/>
            </a:pPr>
            <a:endParaRPr lang="tr-TR" sz="36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8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2840" y="3500438"/>
            <a:ext cx="2417064" cy="302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se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420938"/>
            <a:ext cx="30670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sem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0805"/>
            <a:ext cx="2868488" cy="224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sem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950" y="188640"/>
            <a:ext cx="2789000" cy="219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78275"/>
            <a:ext cx="2563117" cy="262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mevlana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260350"/>
            <a:ext cx="11080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0" y="2708275"/>
            <a:ext cx="2987675" cy="1023938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dirty="0" smtClean="0"/>
              <a:t> </a:t>
            </a:r>
            <a:r>
              <a:rPr lang="tr-TR" sz="3200" dirty="0" smtClean="0"/>
              <a:t>Sema </a:t>
            </a:r>
            <a:r>
              <a:rPr lang="tr-TR" sz="3200" dirty="0" err="1" smtClean="0"/>
              <a:t>Ensemble</a:t>
            </a:r>
            <a:endParaRPr lang="tr-TR" sz="3200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mtClean="0"/>
              <a:t>Sema Ensemble 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836613"/>
            <a:ext cx="7416800" cy="1511300"/>
          </a:xfrm>
        </p:spPr>
        <p:txBody>
          <a:bodyPr/>
          <a:lstStyle/>
          <a:p>
            <a:pPr eaLnBrk="1" hangingPunct="1">
              <a:defRPr/>
            </a:pPr>
            <a:endParaRPr lang="tr-TR" sz="2800" dirty="0" smtClean="0"/>
          </a:p>
          <a:p>
            <a:pPr eaLnBrk="1" hangingPunct="1">
              <a:defRPr/>
            </a:pPr>
            <a:r>
              <a:rPr lang="tr-TR" sz="2800" dirty="0" smtClean="0"/>
              <a:t> </a:t>
            </a:r>
            <a:r>
              <a:rPr lang="tr-TR" sz="2800" b="1" dirty="0" smtClean="0"/>
              <a:t>SEMÂ :The "</a:t>
            </a:r>
            <a:r>
              <a:rPr lang="tr-TR" sz="2800" b="1" dirty="0" err="1" smtClean="0"/>
              <a:t>dance</a:t>
            </a:r>
            <a:r>
              <a:rPr lang="tr-TR" sz="2800" b="1" dirty="0" smtClean="0"/>
              <a:t>" of the </a:t>
            </a:r>
            <a:r>
              <a:rPr lang="tr-TR" sz="2800" b="1" dirty="0" err="1" smtClean="0"/>
              <a:t>Whirling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Dervishes</a:t>
            </a:r>
            <a:r>
              <a:rPr lang="tr-TR" sz="2800" b="1" dirty="0" smtClean="0"/>
              <a:t> is </a:t>
            </a:r>
            <a:r>
              <a:rPr lang="tr-TR" sz="2800" b="1" dirty="0" err="1" smtClean="0"/>
              <a:t>called</a:t>
            </a:r>
            <a:r>
              <a:rPr lang="tr-TR" sz="2800" b="1" dirty="0" smtClean="0"/>
              <a:t> Sema</a:t>
            </a:r>
          </a:p>
          <a:p>
            <a:pPr eaLnBrk="1" hangingPunct="1">
              <a:defRPr/>
            </a:pPr>
            <a:endParaRPr lang="tr-TR" dirty="0" smtClean="0"/>
          </a:p>
        </p:txBody>
      </p:sp>
      <p:pic>
        <p:nvPicPr>
          <p:cNvPr id="1024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260350"/>
            <a:ext cx="7445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mevlan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6250"/>
            <a:ext cx="4286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60" y="3573016"/>
            <a:ext cx="384660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0485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20937"/>
            <a:ext cx="3960440" cy="262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smtClean="0">
                <a:solidFill>
                  <a:srgbClr val="FB1C17"/>
                </a:solidFill>
              </a:rPr>
              <a:t>Rumi’s(Mevlana) </a:t>
            </a:r>
            <a:br>
              <a:rPr lang="tr-TR" b="1" smtClean="0">
                <a:solidFill>
                  <a:srgbClr val="FB1C17"/>
                </a:solidFill>
              </a:rPr>
            </a:br>
            <a:r>
              <a:rPr lang="tr-TR" b="1" smtClean="0">
                <a:solidFill>
                  <a:srgbClr val="FB1C17"/>
                </a:solidFill>
              </a:rPr>
              <a:t>Most Famous Word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4000" dirty="0" smtClean="0"/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5000" dirty="0" smtClean="0"/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5000" dirty="0" smtClean="0"/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z="5000" dirty="0" smtClean="0"/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000" dirty="0" smtClean="0"/>
              <a:t>Either seem as you are,</a:t>
            </a:r>
            <a:br>
              <a:rPr lang="en-US" sz="5000" dirty="0" smtClean="0"/>
            </a:br>
            <a:r>
              <a:rPr lang="en-US" sz="5000" dirty="0" smtClean="0"/>
              <a:t>or be as you seem</a:t>
            </a:r>
            <a:r>
              <a:rPr lang="tr-TR" sz="5000" dirty="0" smtClean="0"/>
              <a:t>.</a:t>
            </a:r>
            <a:endParaRPr lang="tr-TR" sz="5000" dirty="0"/>
          </a:p>
        </p:txBody>
      </p:sp>
      <p:pic>
        <p:nvPicPr>
          <p:cNvPr id="15364" name="Picture 2" descr="C:\Users\acer\Desktop\mv_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00188"/>
            <a:ext cx="7858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İçerik Yer Tutucusu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5400" b="1" smtClean="0">
                <a:solidFill>
                  <a:srgbClr val="FB1C17"/>
                </a:solidFill>
              </a:rPr>
              <a:t>Thank you for your </a:t>
            </a:r>
            <a:endParaRPr lang="tr-TR" sz="5400" b="1" smtClean="0">
              <a:solidFill>
                <a:srgbClr val="FB1C17"/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5400" b="1" smtClean="0">
                <a:solidFill>
                  <a:srgbClr val="FB1C17"/>
                </a:solidFill>
              </a:rPr>
              <a:t>interest in our culture</a:t>
            </a:r>
            <a:r>
              <a:rPr lang="tr-TR" sz="5400" b="1" smtClean="0">
                <a:solidFill>
                  <a:srgbClr val="FB1C17"/>
                </a:solidFill>
              </a:rPr>
              <a:t>.</a:t>
            </a:r>
          </a:p>
          <a:p>
            <a:pPr algn="ctr">
              <a:buFont typeface="Arial" charset="0"/>
              <a:buNone/>
            </a:pPr>
            <a:endParaRPr lang="tr-TR" sz="5400" b="1" smtClean="0">
              <a:solidFill>
                <a:srgbClr val="FB1C17"/>
              </a:solidFill>
            </a:endParaRPr>
          </a:p>
        </p:txBody>
      </p:sp>
      <p:pic>
        <p:nvPicPr>
          <p:cNvPr id="16387" name="Picture 1" descr="C:\Users\acer\Desktop\Yenikap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71688"/>
            <a:ext cx="832008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onya'dan Harika Bir Semazen Gösterisi - YouTub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5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1235075"/>
          </a:xfrm>
        </p:spPr>
        <p:txBody>
          <a:bodyPr>
            <a:normAutofit fontScale="90000"/>
          </a:bodyPr>
          <a:lstStyle/>
          <a:p>
            <a:r>
              <a:rPr lang="tr-TR" sz="4000" dirty="0" err="1" smtClean="0">
                <a:solidFill>
                  <a:srgbClr val="FB1C17"/>
                </a:solidFill>
              </a:rPr>
              <a:t>International</a:t>
            </a:r>
            <a:r>
              <a:rPr lang="tr-TR" sz="4000" dirty="0" smtClean="0">
                <a:solidFill>
                  <a:srgbClr val="FB1C17"/>
                </a:solidFill>
              </a:rPr>
              <a:t> </a:t>
            </a:r>
            <a:br>
              <a:rPr lang="tr-TR" sz="4000" dirty="0" smtClean="0">
                <a:solidFill>
                  <a:srgbClr val="FB1C17"/>
                </a:solidFill>
              </a:rPr>
            </a:br>
            <a:r>
              <a:rPr lang="tr-TR" sz="4000" dirty="0" smtClean="0">
                <a:solidFill>
                  <a:srgbClr val="FB1C17"/>
                </a:solidFill>
              </a:rPr>
              <a:t>Mevlana </a:t>
            </a:r>
            <a:r>
              <a:rPr lang="tr-TR" sz="4000" dirty="0" err="1" smtClean="0">
                <a:solidFill>
                  <a:srgbClr val="FB1C17"/>
                </a:solidFill>
              </a:rPr>
              <a:t>Foundation</a:t>
            </a:r>
            <a:r>
              <a:rPr lang="tr-TR" sz="4000" dirty="0" smtClean="0">
                <a:solidFill>
                  <a:srgbClr val="FB1C17"/>
                </a:solidFill>
              </a:rPr>
              <a:t/>
            </a:r>
            <a:br>
              <a:rPr lang="tr-TR" sz="4000" dirty="0" smtClean="0">
                <a:solidFill>
                  <a:srgbClr val="FB1C17"/>
                </a:solidFill>
              </a:rPr>
            </a:br>
            <a:r>
              <a:rPr lang="tr-TR" sz="4000" dirty="0" smtClean="0">
                <a:solidFill>
                  <a:srgbClr val="FB1C17"/>
                </a:solidFill>
              </a:rPr>
              <a:t>“Mevlana </a:t>
            </a:r>
            <a:r>
              <a:rPr lang="tr-TR" sz="4000" dirty="0" err="1" smtClean="0">
                <a:solidFill>
                  <a:srgbClr val="FB1C17"/>
                </a:solidFill>
              </a:rPr>
              <a:t>belongs</a:t>
            </a:r>
            <a:r>
              <a:rPr lang="tr-TR" sz="4000" dirty="0" smtClean="0">
                <a:solidFill>
                  <a:srgbClr val="FB1C17"/>
                </a:solidFill>
              </a:rPr>
              <a:t> </a:t>
            </a:r>
            <a:r>
              <a:rPr lang="tr-TR" sz="4000" dirty="0" err="1" smtClean="0">
                <a:solidFill>
                  <a:srgbClr val="FB1C17"/>
                </a:solidFill>
              </a:rPr>
              <a:t>to</a:t>
            </a:r>
            <a:r>
              <a:rPr lang="tr-TR" sz="4000" dirty="0" smtClean="0">
                <a:solidFill>
                  <a:srgbClr val="FB1C17"/>
                </a:solidFill>
              </a:rPr>
              <a:t> </a:t>
            </a:r>
            <a:r>
              <a:rPr lang="tr-TR" sz="4000" dirty="0" err="1" smtClean="0">
                <a:solidFill>
                  <a:srgbClr val="FB1C17"/>
                </a:solidFill>
              </a:rPr>
              <a:t>everyone</a:t>
            </a:r>
            <a:r>
              <a:rPr lang="tr-TR" sz="4000" dirty="0" smtClean="0">
                <a:solidFill>
                  <a:srgbClr val="FB1C17"/>
                </a:solidFill>
              </a:rPr>
              <a:t>”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4000" dirty="0" smtClean="0"/>
          </a:p>
        </p:txBody>
      </p:sp>
      <p:pic>
        <p:nvPicPr>
          <p:cNvPr id="3075" name="Picture 2" descr="C:\Users\acer\Desktop\Mevlana_Moseleu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80288" y="2060575"/>
            <a:ext cx="1531937" cy="4429125"/>
          </a:xfr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>
              <a:latin typeface="Calibri" pitchFamily="34" charset="0"/>
            </a:endParaRPr>
          </a:p>
        </p:txBody>
      </p:sp>
      <p:pic>
        <p:nvPicPr>
          <p:cNvPr id="3077" name="Picture 3" descr="http://www.mevlanamuzesi.net/img/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1916113"/>
            <a:ext cx="1692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692275" y="2360880"/>
            <a:ext cx="57594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"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Come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,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come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again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,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whoever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you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are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,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come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!</a:t>
            </a:r>
            <a:br>
              <a:rPr lang="tr-TR" sz="2400" b="1" dirty="0">
                <a:latin typeface="+mj-lt"/>
                <a:ea typeface="Times New Roman" pitchFamily="18" charset="0"/>
                <a:cs typeface="Arial" charset="0"/>
              </a:rPr>
            </a:b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Heathen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, fire </a:t>
            </a:r>
            <a:r>
              <a:rPr lang="tr-TR" sz="2400" dirty="0" err="1">
                <a:latin typeface="+mj-lt"/>
                <a:ea typeface="Times New Roman" pitchFamily="18" charset="0"/>
                <a:cs typeface="Arial" charset="0"/>
              </a:rPr>
              <a:t>w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orshipper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or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idolatrous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,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come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!</a:t>
            </a:r>
            <a:br>
              <a:rPr lang="tr-TR" sz="2400" b="1" dirty="0">
                <a:latin typeface="+mj-lt"/>
                <a:ea typeface="Times New Roman" pitchFamily="18" charset="0"/>
                <a:cs typeface="Arial" charset="0"/>
              </a:rPr>
            </a:b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Come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even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if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you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broke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your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penitence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a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hundred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times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,</a:t>
            </a:r>
            <a:br>
              <a:rPr lang="tr-TR" sz="2400" b="1" dirty="0">
                <a:latin typeface="+mj-lt"/>
                <a:ea typeface="Times New Roman" pitchFamily="18" charset="0"/>
                <a:cs typeface="Arial" charset="0"/>
              </a:rPr>
            </a:b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Ours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is the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portal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of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hope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,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come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as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you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 </a:t>
            </a:r>
            <a:r>
              <a:rPr lang="tr-TR" sz="2400" b="1" dirty="0" err="1">
                <a:latin typeface="+mj-lt"/>
                <a:ea typeface="Times New Roman" pitchFamily="18" charset="0"/>
                <a:cs typeface="Arial" charset="0"/>
              </a:rPr>
              <a:t>are</a:t>
            </a: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."</a:t>
            </a:r>
            <a:br>
              <a:rPr lang="tr-TR" sz="2400" b="1" dirty="0">
                <a:latin typeface="+mj-lt"/>
                <a:ea typeface="Times New Roman" pitchFamily="18" charset="0"/>
                <a:cs typeface="Arial" charset="0"/>
              </a:rPr>
            </a:br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			</a:t>
            </a:r>
          </a:p>
          <a:p>
            <a:r>
              <a:rPr lang="tr-TR" sz="2400" b="1" dirty="0">
                <a:latin typeface="+mj-lt"/>
                <a:ea typeface="Times New Roman" pitchFamily="18" charset="0"/>
                <a:cs typeface="Arial" charset="0"/>
              </a:rPr>
              <a:t>			        Hz. Mevlana</a:t>
            </a:r>
            <a:endParaRPr lang="tr-TR" sz="2400" dirty="0">
              <a:latin typeface="+mj-lt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B1C17"/>
                </a:solidFill>
              </a:rPr>
              <a:t>Mevlana </a:t>
            </a:r>
            <a:r>
              <a:rPr lang="tr-TR" dirty="0" err="1" smtClean="0">
                <a:solidFill>
                  <a:srgbClr val="FB1C17"/>
                </a:solidFill>
              </a:rPr>
              <a:t>Museum</a:t>
            </a:r>
            <a:r>
              <a:rPr lang="tr-TR" dirty="0" smtClean="0"/>
              <a:t> </a:t>
            </a:r>
          </a:p>
        </p:txBody>
      </p:sp>
      <p:pic>
        <p:nvPicPr>
          <p:cNvPr id="4099" name="Picture 1" descr="C:\Users\acer\Desktop\konya_mevlana_muzesi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1428750"/>
            <a:ext cx="7786688" cy="49022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B1C17"/>
                </a:solidFill>
              </a:rPr>
              <a:t>Seven </a:t>
            </a:r>
            <a:r>
              <a:rPr lang="tr-TR" b="1" dirty="0" err="1" smtClean="0">
                <a:solidFill>
                  <a:srgbClr val="FB1C17"/>
                </a:solidFill>
              </a:rPr>
              <a:t>Advices</a:t>
            </a:r>
            <a:r>
              <a:rPr lang="tr-TR" b="1" dirty="0" smtClean="0">
                <a:solidFill>
                  <a:srgbClr val="FB1C17"/>
                </a:solidFill>
              </a:rPr>
              <a:t> of MEVLANA</a:t>
            </a:r>
            <a:endParaRPr lang="tr-TR" dirty="0" smtClean="0">
              <a:solidFill>
                <a:srgbClr val="FB1C1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14813" y="1196975"/>
            <a:ext cx="4533900" cy="54721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500" b="1" dirty="0" smtClean="0"/>
              <a:t/>
            </a:r>
            <a:br>
              <a:rPr lang="tr-TR" sz="1500" b="1" dirty="0" smtClean="0"/>
            </a:br>
            <a:endParaRPr lang="tr-TR" sz="1500" b="1" dirty="0" smtClean="0"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sz="2200" b="1" dirty="0" err="1" smtClean="0"/>
              <a:t>In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generosity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and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helping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others</a:t>
            </a:r>
            <a:r>
              <a:rPr lang="tr-TR" sz="2200" b="1" dirty="0" smtClean="0"/>
              <a:t>,</a:t>
            </a:r>
          </a:p>
          <a:p>
            <a:pPr>
              <a:lnSpc>
                <a:spcPct val="80000"/>
              </a:lnSpc>
              <a:buNone/>
            </a:pPr>
            <a:r>
              <a:rPr lang="tr-TR" sz="2200" b="1" dirty="0" smtClean="0"/>
              <a:t>be </a:t>
            </a:r>
            <a:r>
              <a:rPr lang="tr-TR" sz="2200" b="1" dirty="0" err="1" smtClean="0"/>
              <a:t>like</a:t>
            </a:r>
            <a:r>
              <a:rPr lang="tr-TR" sz="2200" b="1" dirty="0" smtClean="0"/>
              <a:t> a </a:t>
            </a:r>
            <a:r>
              <a:rPr lang="tr-TR" sz="2200" b="1" dirty="0" err="1" smtClean="0"/>
              <a:t>river</a:t>
            </a:r>
            <a:r>
              <a:rPr lang="tr-TR" sz="2200" b="1" dirty="0" smtClean="0"/>
              <a:t>…      </a:t>
            </a:r>
          </a:p>
          <a:p>
            <a:pPr>
              <a:lnSpc>
                <a:spcPct val="80000"/>
              </a:lnSpc>
              <a:buNone/>
            </a:pPr>
            <a:endParaRPr lang="tr-TR" sz="2200" b="1" dirty="0" smtClean="0"/>
          </a:p>
          <a:p>
            <a:pPr>
              <a:lnSpc>
                <a:spcPct val="80000"/>
              </a:lnSpc>
              <a:buNone/>
            </a:pPr>
            <a:r>
              <a:rPr lang="tr-TR" sz="2200" b="1" dirty="0" err="1" smtClean="0"/>
              <a:t>In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compassion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and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grace</a:t>
            </a:r>
            <a:r>
              <a:rPr lang="tr-TR" sz="2200" b="1" dirty="0" smtClean="0"/>
              <a:t>, </a:t>
            </a:r>
          </a:p>
          <a:p>
            <a:pPr>
              <a:lnSpc>
                <a:spcPct val="80000"/>
              </a:lnSpc>
              <a:buNone/>
            </a:pPr>
            <a:r>
              <a:rPr lang="tr-TR" sz="2200" b="1" dirty="0" smtClean="0"/>
              <a:t>be </a:t>
            </a:r>
            <a:r>
              <a:rPr lang="tr-TR" sz="2200" b="1" dirty="0" err="1" smtClean="0"/>
              <a:t>like</a:t>
            </a:r>
            <a:r>
              <a:rPr lang="tr-TR" sz="2200" b="1" dirty="0" smtClean="0"/>
              <a:t> sun…</a:t>
            </a:r>
          </a:p>
          <a:p>
            <a:pPr>
              <a:lnSpc>
                <a:spcPct val="80000"/>
              </a:lnSpc>
              <a:buNone/>
            </a:pPr>
            <a:endParaRPr lang="tr-TR" sz="2200" b="1" dirty="0" smtClean="0"/>
          </a:p>
          <a:p>
            <a:pPr>
              <a:lnSpc>
                <a:spcPct val="80000"/>
              </a:lnSpc>
              <a:buNone/>
            </a:pPr>
            <a:r>
              <a:rPr lang="tr-TR" sz="2200" b="1" dirty="0" err="1" smtClean="0"/>
              <a:t>In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concealing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others</a:t>
            </a:r>
            <a:r>
              <a:rPr lang="tr-TR" sz="2200" b="1" dirty="0" smtClean="0"/>
              <a:t>’ </a:t>
            </a:r>
            <a:r>
              <a:rPr lang="tr-TR" sz="2200" b="1" dirty="0" err="1" smtClean="0"/>
              <a:t>faults</a:t>
            </a:r>
            <a:r>
              <a:rPr lang="tr-TR" sz="2200" b="1" dirty="0" smtClean="0"/>
              <a:t>, </a:t>
            </a:r>
          </a:p>
          <a:p>
            <a:pPr>
              <a:lnSpc>
                <a:spcPct val="80000"/>
              </a:lnSpc>
              <a:buNone/>
            </a:pPr>
            <a:r>
              <a:rPr lang="tr-TR" sz="2200" b="1" dirty="0" smtClean="0"/>
              <a:t>be </a:t>
            </a:r>
            <a:r>
              <a:rPr lang="tr-TR" sz="2200" b="1" dirty="0" err="1" smtClean="0"/>
              <a:t>like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night</a:t>
            </a:r>
            <a:r>
              <a:rPr lang="tr-TR" sz="2200" b="1" dirty="0" smtClean="0"/>
              <a:t>…</a:t>
            </a:r>
            <a:br>
              <a:rPr lang="tr-TR" sz="2200" b="1" dirty="0" smtClean="0"/>
            </a:br>
            <a:r>
              <a:rPr lang="tr-TR" sz="2200" b="1" dirty="0" smtClean="0"/>
              <a:t>                         </a:t>
            </a:r>
          </a:p>
          <a:p>
            <a:pPr>
              <a:lnSpc>
                <a:spcPct val="80000"/>
              </a:lnSpc>
              <a:buNone/>
            </a:pPr>
            <a:r>
              <a:rPr lang="tr-TR" sz="2200" b="1" dirty="0" err="1" smtClean="0"/>
              <a:t>In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anger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and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fury</a:t>
            </a:r>
            <a:r>
              <a:rPr lang="tr-TR" sz="2200" b="1" dirty="0" smtClean="0"/>
              <a:t>, </a:t>
            </a:r>
          </a:p>
          <a:p>
            <a:pPr>
              <a:lnSpc>
                <a:spcPct val="80000"/>
              </a:lnSpc>
              <a:buNone/>
            </a:pPr>
            <a:r>
              <a:rPr lang="tr-TR" sz="2200" b="1" dirty="0" smtClean="0"/>
              <a:t>be </a:t>
            </a:r>
            <a:r>
              <a:rPr lang="tr-TR" sz="2200" b="1" dirty="0" err="1" smtClean="0"/>
              <a:t>like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dead</a:t>
            </a:r>
            <a:r>
              <a:rPr lang="tr-TR" sz="2200" b="1" dirty="0" smtClean="0"/>
              <a:t>…</a:t>
            </a:r>
            <a:br>
              <a:rPr lang="tr-TR" sz="2200" b="1" dirty="0" smtClean="0"/>
            </a:br>
            <a:endParaRPr lang="tr-TR" sz="2200" b="1" dirty="0" smtClean="0"/>
          </a:p>
          <a:p>
            <a:pPr>
              <a:lnSpc>
                <a:spcPct val="80000"/>
              </a:lnSpc>
              <a:buNone/>
            </a:pPr>
            <a:r>
              <a:rPr lang="tr-TR" sz="2200" b="1" dirty="0" err="1" smtClean="0"/>
              <a:t>In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modesty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and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humility</a:t>
            </a:r>
            <a:r>
              <a:rPr lang="tr-TR" sz="2200" b="1" dirty="0" smtClean="0"/>
              <a:t>, </a:t>
            </a:r>
          </a:p>
          <a:p>
            <a:pPr>
              <a:lnSpc>
                <a:spcPct val="80000"/>
              </a:lnSpc>
              <a:buNone/>
            </a:pPr>
            <a:r>
              <a:rPr lang="tr-TR" sz="2200" b="1" dirty="0" smtClean="0"/>
              <a:t>be </a:t>
            </a:r>
            <a:r>
              <a:rPr lang="tr-TR" sz="2200" b="1" dirty="0" err="1" smtClean="0"/>
              <a:t>like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earth</a:t>
            </a:r>
            <a:r>
              <a:rPr lang="tr-TR" sz="2200" b="1" dirty="0" smtClean="0"/>
              <a:t>…</a:t>
            </a:r>
          </a:p>
          <a:p>
            <a:pPr>
              <a:lnSpc>
                <a:spcPct val="80000"/>
              </a:lnSpc>
              <a:buNone/>
            </a:pPr>
            <a:endParaRPr lang="tr-TR" sz="2200" b="1" dirty="0" smtClean="0"/>
          </a:p>
          <a:p>
            <a:pPr>
              <a:lnSpc>
                <a:spcPct val="80000"/>
              </a:lnSpc>
              <a:buNone/>
            </a:pPr>
            <a:r>
              <a:rPr lang="tr-TR" sz="2200" b="1" dirty="0" err="1" smtClean="0"/>
              <a:t>In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tolerance</a:t>
            </a:r>
            <a:r>
              <a:rPr lang="tr-TR" sz="2200" b="1" dirty="0" smtClean="0"/>
              <a:t>, </a:t>
            </a:r>
          </a:p>
          <a:p>
            <a:pPr>
              <a:lnSpc>
                <a:spcPct val="80000"/>
              </a:lnSpc>
              <a:buNone/>
            </a:pPr>
            <a:r>
              <a:rPr lang="tr-TR" sz="2200" b="1" dirty="0" smtClean="0"/>
              <a:t>be </a:t>
            </a:r>
            <a:r>
              <a:rPr lang="tr-TR" sz="2200" b="1" dirty="0" err="1" smtClean="0"/>
              <a:t>like</a:t>
            </a:r>
            <a:r>
              <a:rPr lang="tr-TR" sz="2200" b="1" dirty="0" smtClean="0"/>
              <a:t> a </a:t>
            </a:r>
            <a:r>
              <a:rPr lang="tr-TR" sz="2200" b="1" dirty="0" err="1" smtClean="0"/>
              <a:t>sea</a:t>
            </a:r>
            <a:r>
              <a:rPr lang="tr-TR" sz="2200" b="1" dirty="0" smtClean="0"/>
              <a:t>…</a:t>
            </a:r>
            <a:br>
              <a:rPr lang="tr-TR" sz="2200" b="1" dirty="0" smtClean="0"/>
            </a:br>
            <a:endParaRPr lang="tr-TR" sz="2200" b="1" dirty="0" smtClean="0"/>
          </a:p>
          <a:p>
            <a:pPr>
              <a:lnSpc>
                <a:spcPct val="80000"/>
              </a:lnSpc>
              <a:buNone/>
            </a:pPr>
            <a:r>
              <a:rPr lang="tr-TR" sz="2200" b="1" dirty="0" err="1" smtClean="0"/>
              <a:t>Either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exist</a:t>
            </a:r>
            <a:r>
              <a:rPr lang="tr-TR" sz="2200" b="1" dirty="0" smtClean="0"/>
              <a:t> as </a:t>
            </a:r>
            <a:r>
              <a:rPr lang="tr-TR" sz="2200" b="1" dirty="0" err="1" smtClean="0"/>
              <a:t>you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are</a:t>
            </a:r>
            <a:r>
              <a:rPr lang="tr-TR" sz="2200" b="1" dirty="0" smtClean="0"/>
              <a:t>,</a:t>
            </a:r>
          </a:p>
          <a:p>
            <a:pPr>
              <a:lnSpc>
                <a:spcPct val="80000"/>
              </a:lnSpc>
              <a:buNone/>
            </a:pPr>
            <a:r>
              <a:rPr lang="tr-TR" sz="2200" b="1" dirty="0" err="1" smtClean="0"/>
              <a:t>or</a:t>
            </a:r>
            <a:r>
              <a:rPr lang="tr-TR" sz="2200" b="1" dirty="0" smtClean="0"/>
              <a:t> be as </a:t>
            </a:r>
            <a:r>
              <a:rPr lang="tr-TR" sz="2200" b="1" dirty="0" err="1" smtClean="0"/>
              <a:t>you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look</a:t>
            </a:r>
            <a:r>
              <a:rPr lang="tr-TR" sz="2200" b="1" dirty="0" smtClean="0"/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2200" b="1" dirty="0" smtClean="0">
                <a:latin typeface="+mj-lt"/>
              </a:rPr>
              <a:t/>
            </a:r>
            <a:br>
              <a:rPr lang="tr-TR" sz="2200" b="1" dirty="0" smtClean="0">
                <a:latin typeface="+mj-lt"/>
              </a:rPr>
            </a:br>
            <a:r>
              <a:rPr lang="tr-TR" sz="2200" b="1" dirty="0" smtClean="0">
                <a:latin typeface="+mj-lt"/>
              </a:rPr>
              <a:t>                        </a:t>
            </a:r>
            <a:r>
              <a:rPr lang="tr-TR" sz="2200" b="1" dirty="0" err="1" smtClean="0">
                <a:latin typeface="+mj-lt"/>
              </a:rPr>
              <a:t>Mawlana</a:t>
            </a:r>
            <a:r>
              <a:rPr lang="tr-TR" sz="2200" b="1" dirty="0" smtClean="0">
                <a:latin typeface="+mj-lt"/>
              </a:rPr>
              <a:t> </a:t>
            </a:r>
            <a:r>
              <a:rPr lang="tr-TR" sz="2200" b="1" dirty="0" err="1" smtClean="0">
                <a:latin typeface="+mj-lt"/>
              </a:rPr>
              <a:t>Jelaleddin</a:t>
            </a:r>
            <a:r>
              <a:rPr lang="tr-TR" sz="2200" b="1" dirty="0" smtClean="0">
                <a:latin typeface="+mj-lt"/>
              </a:rPr>
              <a:t> RUMI</a:t>
            </a:r>
            <a:endParaRPr lang="tr-TR" sz="2200" dirty="0" smtClean="0">
              <a:latin typeface="+mj-lt"/>
            </a:endParaRPr>
          </a:p>
        </p:txBody>
      </p:sp>
      <p:pic>
        <p:nvPicPr>
          <p:cNvPr id="5124" name="Picture 4" descr="http://t1.gstatic.com/images?q=tbn:ANd9GcRd62aZnLRvqwkgnNlGR9n6gDsxVCWDumN5OeO6kJSDhLzwrR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71625"/>
            <a:ext cx="321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FB1C17"/>
                </a:solidFill>
              </a:rPr>
              <a:t>Who is Mevlana?</a:t>
            </a:r>
            <a:r>
              <a:rPr lang="tr-TR" smtClean="0">
                <a:solidFill>
                  <a:srgbClr val="FB1C17"/>
                </a:solidFill>
              </a:rPr>
              <a:t> </a:t>
            </a:r>
            <a:r>
              <a:rPr lang="tr-TR" smtClean="0"/>
              <a:t> 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Hz. Mevlana </a:t>
            </a:r>
            <a:r>
              <a:rPr lang="tr-TR" dirty="0" err="1" smtClean="0"/>
              <a:t>Celaleddin</a:t>
            </a:r>
            <a:r>
              <a:rPr lang="tr-TR" dirty="0" smtClean="0"/>
              <a:t>-i Rumi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great</a:t>
            </a:r>
            <a:r>
              <a:rPr lang="tr-TR" dirty="0" smtClean="0"/>
              <a:t> </a:t>
            </a:r>
            <a:r>
              <a:rPr lang="tr-TR" dirty="0" err="1" smtClean="0"/>
              <a:t>Anatolian</a:t>
            </a:r>
            <a:r>
              <a:rPr lang="tr-TR" dirty="0" smtClean="0"/>
              <a:t> </a:t>
            </a:r>
            <a:r>
              <a:rPr lang="tr-TR" dirty="0" err="1" smtClean="0"/>
              <a:t>mystic</a:t>
            </a:r>
            <a:r>
              <a:rPr lang="tr-TR" dirty="0" smtClean="0"/>
              <a:t>, </a:t>
            </a:r>
            <a:r>
              <a:rPr lang="tr-TR" dirty="0" err="1" smtClean="0"/>
              <a:t>poet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father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b="1" i="1" dirty="0" smtClean="0"/>
              <a:t>Mevlevi </a:t>
            </a:r>
            <a:r>
              <a:rPr lang="tr-TR" b="1" i="1" dirty="0" err="1" smtClean="0"/>
              <a:t>Order</a:t>
            </a:r>
            <a:r>
              <a:rPr lang="tr-TR" dirty="0" smtClean="0"/>
              <a:t>. He is </a:t>
            </a:r>
            <a:r>
              <a:rPr lang="tr-TR" dirty="0" err="1" smtClean="0"/>
              <a:t>known</a:t>
            </a:r>
            <a:r>
              <a:rPr lang="tr-TR" dirty="0" smtClean="0"/>
              <a:t> as </a:t>
            </a:r>
            <a:r>
              <a:rPr lang="tr-TR" b="1" dirty="0" smtClean="0"/>
              <a:t>Hz. Mevlana </a:t>
            </a:r>
            <a:r>
              <a:rPr lang="tr-TR" dirty="0" smtClean="0"/>
              <a:t>in </a:t>
            </a:r>
            <a:r>
              <a:rPr lang="tr-TR" dirty="0" err="1" smtClean="0"/>
              <a:t>the</a:t>
            </a:r>
            <a:r>
              <a:rPr lang="tr-TR" dirty="0" smtClean="0"/>
              <a:t> East </a:t>
            </a:r>
            <a:r>
              <a:rPr lang="tr-TR" dirty="0" err="1" smtClean="0"/>
              <a:t>and</a:t>
            </a:r>
            <a:r>
              <a:rPr lang="tr-TR" dirty="0" smtClean="0"/>
              <a:t> as </a:t>
            </a:r>
            <a:r>
              <a:rPr lang="tr-TR" b="1" dirty="0" smtClean="0"/>
              <a:t>Rumi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West.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In</a:t>
            </a:r>
            <a:r>
              <a:rPr lang="tr-TR" dirty="0" smtClean="0"/>
              <a:t> his </a:t>
            </a:r>
            <a:r>
              <a:rPr lang="tr-TR" dirty="0" err="1" smtClean="0"/>
              <a:t>lifetime</a:t>
            </a:r>
            <a:r>
              <a:rPr lang="tr-TR" dirty="0" smtClean="0"/>
              <a:t>, he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referred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as “</a:t>
            </a:r>
            <a:r>
              <a:rPr lang="tr-TR" b="1" dirty="0" err="1" smtClean="0"/>
              <a:t>Hudavendigar</a:t>
            </a:r>
            <a:r>
              <a:rPr lang="tr-TR" dirty="0" smtClean="0"/>
              <a:t>”, </a:t>
            </a:r>
            <a:r>
              <a:rPr lang="tr-TR" dirty="0" err="1" smtClean="0"/>
              <a:t>meaning</a:t>
            </a:r>
            <a:r>
              <a:rPr lang="tr-TR" dirty="0" smtClean="0"/>
              <a:t> “</a:t>
            </a:r>
            <a:r>
              <a:rPr lang="tr-TR" b="1" dirty="0" err="1" smtClean="0"/>
              <a:t>distinguished</a:t>
            </a:r>
            <a:r>
              <a:rPr lang="tr-TR" b="1" dirty="0" smtClean="0"/>
              <a:t> </a:t>
            </a:r>
            <a:r>
              <a:rPr lang="tr-TR" b="1" dirty="0" err="1" smtClean="0"/>
              <a:t>leader</a:t>
            </a:r>
            <a:r>
              <a:rPr lang="tr-TR" dirty="0" smtClean="0"/>
              <a:t>”, </a:t>
            </a:r>
            <a:r>
              <a:rPr lang="tr-TR" dirty="0" err="1" smtClean="0"/>
              <a:t>whereas</a:t>
            </a:r>
            <a:r>
              <a:rPr lang="tr-TR" dirty="0" smtClean="0"/>
              <a:t> his </a:t>
            </a:r>
            <a:r>
              <a:rPr lang="tr-TR" dirty="0" err="1" smtClean="0"/>
              <a:t>present</a:t>
            </a:r>
            <a:r>
              <a:rPr lang="tr-TR" dirty="0" smtClean="0"/>
              <a:t> </a:t>
            </a:r>
            <a:r>
              <a:rPr lang="tr-TR" dirty="0" err="1" smtClean="0"/>
              <a:t>internationally</a:t>
            </a:r>
            <a:r>
              <a:rPr lang="tr-TR" dirty="0" smtClean="0"/>
              <a:t> </a:t>
            </a:r>
            <a:r>
              <a:rPr lang="tr-TR" dirty="0" err="1" smtClean="0"/>
              <a:t>renowned</a:t>
            </a:r>
            <a:r>
              <a:rPr lang="tr-TR" dirty="0" smtClean="0"/>
              <a:t> </a:t>
            </a:r>
            <a:r>
              <a:rPr lang="tr-TR" dirty="0" err="1" smtClean="0"/>
              <a:t>title</a:t>
            </a:r>
            <a:r>
              <a:rPr lang="tr-TR" dirty="0" smtClean="0"/>
              <a:t> “</a:t>
            </a:r>
            <a:r>
              <a:rPr lang="tr-TR" b="1" dirty="0" smtClean="0"/>
              <a:t>Mevlana</a:t>
            </a:r>
            <a:r>
              <a:rPr lang="tr-TR" dirty="0" smtClean="0"/>
              <a:t>”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seldom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name “</a:t>
            </a:r>
            <a:r>
              <a:rPr lang="tr-TR" b="1" dirty="0" smtClean="0"/>
              <a:t>Rumi</a:t>
            </a:r>
            <a:r>
              <a:rPr lang="tr-TR" dirty="0" smtClean="0"/>
              <a:t>”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added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, </a:t>
            </a:r>
            <a:r>
              <a:rPr lang="tr-TR" dirty="0" err="1" smtClean="0"/>
              <a:t>rather</a:t>
            </a:r>
            <a:r>
              <a:rPr lang="tr-TR" dirty="0" smtClean="0"/>
              <a:t> </a:t>
            </a:r>
            <a:r>
              <a:rPr lang="tr-TR" dirty="0" err="1" smtClean="0"/>
              <a:t>later</a:t>
            </a:r>
            <a:r>
              <a:rPr lang="tr-TR" dirty="0" smtClean="0"/>
              <a:t> 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  <p:pic>
        <p:nvPicPr>
          <p:cNvPr id="6148" name="Picture 1" descr="C:\Users\acer\Desktop\log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0350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FB1C17"/>
                </a:solidFill>
              </a:rPr>
              <a:t>Who is Mevlana?</a:t>
            </a:r>
            <a:r>
              <a:rPr lang="tr-TR" smtClean="0">
                <a:solidFill>
                  <a:srgbClr val="FB1C17"/>
                </a:solidFill>
              </a:rPr>
              <a:t> 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Hz. Mevlana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born</a:t>
            </a:r>
            <a:r>
              <a:rPr lang="tr-TR" dirty="0" smtClean="0"/>
              <a:t> on 30 </a:t>
            </a:r>
            <a:r>
              <a:rPr lang="tr-TR" dirty="0" err="1" smtClean="0"/>
              <a:t>September</a:t>
            </a:r>
            <a:r>
              <a:rPr lang="tr-TR" dirty="0" smtClean="0"/>
              <a:t> 1207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city</a:t>
            </a:r>
            <a:r>
              <a:rPr lang="tr-TR" dirty="0" smtClean="0"/>
              <a:t> of </a:t>
            </a:r>
            <a:r>
              <a:rPr lang="tr-TR" dirty="0" err="1" smtClean="0"/>
              <a:t>Balkh</a:t>
            </a:r>
            <a:r>
              <a:rPr lang="tr-TR" dirty="0" smtClean="0"/>
              <a:t>, Horasan, </a:t>
            </a:r>
            <a:r>
              <a:rPr lang="tr-TR" dirty="0" err="1" smtClean="0"/>
              <a:t>which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time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inhabited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tribes</a:t>
            </a:r>
            <a:r>
              <a:rPr lang="tr-TR" dirty="0" smtClean="0"/>
              <a:t>; (</a:t>
            </a:r>
            <a:r>
              <a:rPr lang="tr-TR" dirty="0" err="1" smtClean="0"/>
              <a:t>Balkh</a:t>
            </a:r>
            <a:r>
              <a:rPr lang="tr-TR" dirty="0" smtClean="0"/>
              <a:t>, </a:t>
            </a:r>
            <a:r>
              <a:rPr lang="tr-TR" dirty="0" err="1" smtClean="0"/>
              <a:t>today</a:t>
            </a:r>
            <a:r>
              <a:rPr lang="tr-TR" dirty="0" smtClean="0"/>
              <a:t>, </a:t>
            </a:r>
            <a:r>
              <a:rPr lang="tr-TR" dirty="0" err="1" smtClean="0"/>
              <a:t>remains</a:t>
            </a:r>
            <a:r>
              <a:rPr lang="tr-TR" dirty="0" smtClean="0"/>
              <a:t> </a:t>
            </a:r>
            <a:r>
              <a:rPr lang="tr-TR" dirty="0" err="1" smtClean="0"/>
              <a:t>within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boundaries</a:t>
            </a:r>
            <a:r>
              <a:rPr lang="tr-TR" dirty="0" smtClean="0"/>
              <a:t> of </a:t>
            </a:r>
            <a:r>
              <a:rPr lang="tr-TR" dirty="0" err="1" smtClean="0"/>
              <a:t>Afghanistan</a:t>
            </a:r>
            <a:r>
              <a:rPr lang="tr-TR" dirty="0" smtClean="0"/>
              <a:t>).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His </a:t>
            </a:r>
            <a:r>
              <a:rPr lang="tr-TR" dirty="0" err="1" smtClean="0"/>
              <a:t>mother</a:t>
            </a:r>
            <a:r>
              <a:rPr lang="tr-TR" dirty="0" smtClean="0"/>
              <a:t> Mümine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daughter</a:t>
            </a:r>
            <a:r>
              <a:rPr lang="tr-TR" dirty="0" smtClean="0"/>
              <a:t> of </a:t>
            </a:r>
            <a:r>
              <a:rPr lang="tr-TR" dirty="0" err="1" smtClean="0"/>
              <a:t>Rükneddin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“emir” (</a:t>
            </a:r>
            <a:r>
              <a:rPr lang="tr-TR" dirty="0" err="1" smtClean="0"/>
              <a:t>sovereign</a:t>
            </a:r>
            <a:r>
              <a:rPr lang="tr-TR" dirty="0" smtClean="0"/>
              <a:t> </a:t>
            </a:r>
            <a:r>
              <a:rPr lang="tr-TR" dirty="0" err="1" smtClean="0"/>
              <a:t>ruler</a:t>
            </a:r>
            <a:r>
              <a:rPr lang="tr-TR" dirty="0" smtClean="0"/>
              <a:t>) of </a:t>
            </a:r>
            <a:r>
              <a:rPr lang="tr-TR" dirty="0" err="1" smtClean="0"/>
              <a:t>Balkh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his </a:t>
            </a:r>
            <a:r>
              <a:rPr lang="tr-TR" dirty="0" err="1" smtClean="0"/>
              <a:t>father</a:t>
            </a:r>
            <a:r>
              <a:rPr lang="tr-TR" dirty="0" smtClean="0"/>
              <a:t>, </a:t>
            </a:r>
            <a:r>
              <a:rPr lang="tr-TR" dirty="0" err="1" smtClean="0"/>
              <a:t>Bahaeddin</a:t>
            </a:r>
            <a:r>
              <a:rPr lang="tr-TR" dirty="0" smtClean="0"/>
              <a:t> </a:t>
            </a:r>
            <a:r>
              <a:rPr lang="tr-TR" dirty="0" err="1" smtClean="0"/>
              <a:t>Veled</a:t>
            </a:r>
            <a:r>
              <a:rPr lang="tr-TR" dirty="0" smtClean="0"/>
              <a:t>, </a:t>
            </a:r>
            <a:r>
              <a:rPr lang="tr-TR" dirty="0" err="1" smtClean="0"/>
              <a:t>was</a:t>
            </a:r>
            <a:r>
              <a:rPr lang="tr-TR" dirty="0" smtClean="0"/>
              <a:t> “</a:t>
            </a:r>
            <a:r>
              <a:rPr lang="tr-TR" dirty="0" err="1" smtClean="0"/>
              <a:t>Sultanu</a:t>
            </a:r>
            <a:r>
              <a:rPr lang="tr-TR" dirty="0" smtClean="0"/>
              <a:t>-l ulema”(</a:t>
            </a:r>
            <a:r>
              <a:rPr lang="tr-TR" dirty="0" err="1" smtClean="0"/>
              <a:t>chief</a:t>
            </a:r>
            <a:r>
              <a:rPr lang="tr-TR" dirty="0" smtClean="0"/>
              <a:t> </a:t>
            </a:r>
            <a:r>
              <a:rPr lang="tr-TR" dirty="0" err="1" smtClean="0"/>
              <a:t>scholar</a:t>
            </a:r>
            <a:r>
              <a:rPr lang="tr-TR" dirty="0" smtClean="0"/>
              <a:t>). </a:t>
            </a:r>
            <a:endParaRPr lang="tr-T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FB1C17"/>
                </a:solidFill>
              </a:rPr>
              <a:t>Who is Mevlana?</a:t>
            </a:r>
            <a:r>
              <a:rPr lang="tr-TR" smtClean="0">
                <a:solidFill>
                  <a:srgbClr val="FB1C17"/>
                </a:solidFill>
              </a:rPr>
              <a:t> 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2048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tr-TR" sz="3600" dirty="0" smtClean="0"/>
              <a:t>As Mevlana </a:t>
            </a:r>
            <a:r>
              <a:rPr lang="tr-TR" sz="3600" dirty="0" err="1" smtClean="0"/>
              <a:t>begins</a:t>
            </a:r>
            <a:r>
              <a:rPr lang="tr-TR" sz="3600" dirty="0" smtClean="0"/>
              <a:t> </a:t>
            </a:r>
            <a:r>
              <a:rPr lang="tr-TR" sz="3600" dirty="0" err="1" smtClean="0"/>
              <a:t>attending</a:t>
            </a:r>
            <a:r>
              <a:rPr lang="tr-TR" sz="3600" dirty="0" smtClean="0"/>
              <a:t> his </a:t>
            </a:r>
            <a:r>
              <a:rPr lang="tr-TR" sz="3600" dirty="0" err="1" smtClean="0"/>
              <a:t>father’s</a:t>
            </a:r>
            <a:r>
              <a:rPr lang="tr-TR" sz="3600" dirty="0" smtClean="0"/>
              <a:t> </a:t>
            </a:r>
            <a:r>
              <a:rPr lang="tr-TR" sz="3600" dirty="0" err="1" smtClean="0"/>
              <a:t>lessons</a:t>
            </a:r>
            <a:r>
              <a:rPr lang="tr-TR" sz="3600" dirty="0" smtClean="0"/>
              <a:t> at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tr-TR" sz="3600" dirty="0" smtClean="0"/>
              <a:t>a </a:t>
            </a:r>
            <a:r>
              <a:rPr lang="tr-TR" sz="3600" dirty="0" err="1" smtClean="0"/>
              <a:t>very</a:t>
            </a:r>
            <a:r>
              <a:rPr lang="tr-TR" sz="3600" dirty="0" smtClean="0"/>
              <a:t> </a:t>
            </a:r>
            <a:r>
              <a:rPr lang="tr-TR" sz="3600" dirty="0" err="1" smtClean="0"/>
              <a:t>early</a:t>
            </a:r>
            <a:r>
              <a:rPr lang="tr-TR" sz="3600" dirty="0" smtClean="0"/>
              <a:t> </a:t>
            </a:r>
            <a:r>
              <a:rPr lang="tr-TR" sz="3600" dirty="0" err="1" smtClean="0"/>
              <a:t>age</a:t>
            </a:r>
            <a:r>
              <a:rPr lang="tr-TR" sz="3600" dirty="0" smtClean="0"/>
              <a:t>, he </a:t>
            </a:r>
            <a:r>
              <a:rPr lang="tr-TR" sz="3600" dirty="0" err="1" smtClean="0"/>
              <a:t>pursues</a:t>
            </a:r>
            <a:r>
              <a:rPr lang="tr-TR" sz="3600" dirty="0" smtClean="0"/>
              <a:t> the </a:t>
            </a:r>
            <a:r>
              <a:rPr lang="tr-TR" sz="3600" dirty="0" err="1" smtClean="0"/>
              <a:t>divine</a:t>
            </a:r>
            <a:r>
              <a:rPr lang="tr-TR" sz="3600" dirty="0" smtClean="0"/>
              <a:t> </a:t>
            </a:r>
            <a:r>
              <a:rPr lang="tr-TR" sz="3600" dirty="0" err="1" smtClean="0"/>
              <a:t>truth</a:t>
            </a:r>
            <a:r>
              <a:rPr lang="tr-TR" sz="3600" dirty="0" smtClean="0"/>
              <a:t> </a:t>
            </a:r>
            <a:r>
              <a:rPr lang="tr-TR" sz="3600" dirty="0" err="1" smtClean="0"/>
              <a:t>and</a:t>
            </a:r>
            <a:endParaRPr lang="tr-TR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tr-TR" sz="3600" dirty="0" err="1" smtClean="0"/>
              <a:t>secrets</a:t>
            </a:r>
            <a:r>
              <a:rPr lang="tr-TR" sz="3600" dirty="0" smtClean="0"/>
              <a:t>.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tr-TR" sz="3600" dirty="0" smtClean="0"/>
              <a:t>He </a:t>
            </a:r>
            <a:r>
              <a:rPr lang="tr-TR" sz="3600" dirty="0" err="1" smtClean="0"/>
              <a:t>acquires</a:t>
            </a:r>
            <a:r>
              <a:rPr lang="tr-TR" sz="3600" dirty="0" smtClean="0"/>
              <a:t> </a:t>
            </a:r>
            <a:r>
              <a:rPr lang="tr-TR" sz="3600" dirty="0" err="1" smtClean="0"/>
              <a:t>Turkish</a:t>
            </a:r>
            <a:r>
              <a:rPr lang="tr-TR" sz="3600" dirty="0" smtClean="0"/>
              <a:t>, </a:t>
            </a:r>
            <a:r>
              <a:rPr lang="tr-TR" sz="3600" dirty="0" err="1" smtClean="0"/>
              <a:t>Arabic</a:t>
            </a:r>
            <a:r>
              <a:rPr lang="tr-TR" sz="3600" dirty="0" smtClean="0"/>
              <a:t>, </a:t>
            </a:r>
            <a:r>
              <a:rPr lang="tr-TR" sz="3600" dirty="0" err="1" smtClean="0"/>
              <a:t>Persian</a:t>
            </a:r>
            <a:r>
              <a:rPr lang="tr-TR" sz="3600" dirty="0" smtClean="0"/>
              <a:t>, </a:t>
            </a: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common</a:t>
            </a:r>
            <a:endParaRPr lang="tr-TR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tr-TR" sz="3600" dirty="0" err="1" smtClean="0"/>
              <a:t>Greek</a:t>
            </a:r>
            <a:r>
              <a:rPr lang="tr-TR" sz="3600" dirty="0" smtClean="0"/>
              <a:t> as </a:t>
            </a:r>
            <a:r>
              <a:rPr lang="tr-TR" sz="3600" dirty="0" err="1" smtClean="0"/>
              <a:t>well</a:t>
            </a:r>
            <a:r>
              <a:rPr lang="tr-TR" sz="3600" dirty="0" smtClean="0"/>
              <a:t> as </a:t>
            </a:r>
            <a:r>
              <a:rPr lang="tr-TR" sz="3600" dirty="0" err="1" smtClean="0"/>
              <a:t>Classical</a:t>
            </a:r>
            <a:r>
              <a:rPr lang="tr-TR" sz="3600" dirty="0" smtClean="0"/>
              <a:t> </a:t>
            </a:r>
            <a:r>
              <a:rPr lang="tr-TR" sz="3600" dirty="0" err="1" smtClean="0"/>
              <a:t>Greek</a:t>
            </a:r>
            <a:r>
              <a:rPr lang="tr-TR" sz="3600" dirty="0" smtClean="0"/>
              <a:t>. He </a:t>
            </a:r>
            <a:r>
              <a:rPr lang="tr-TR" sz="3600" dirty="0" err="1" smtClean="0"/>
              <a:t>studies</a:t>
            </a:r>
            <a:r>
              <a:rPr lang="tr-TR" sz="3600" dirty="0" smtClean="0"/>
              <a:t> the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tr-TR" sz="3600" dirty="0" err="1" smtClean="0"/>
              <a:t>other</a:t>
            </a:r>
            <a:r>
              <a:rPr lang="tr-TR" sz="3600" dirty="0" smtClean="0"/>
              <a:t> </a:t>
            </a:r>
            <a:r>
              <a:rPr lang="tr-TR" sz="3600" dirty="0" err="1" smtClean="0"/>
              <a:t>religions</a:t>
            </a:r>
            <a:r>
              <a:rPr lang="tr-TR" sz="3600" dirty="0" smtClean="0"/>
              <a:t> </a:t>
            </a:r>
            <a:r>
              <a:rPr lang="tr-TR" sz="3600" dirty="0" err="1" smtClean="0"/>
              <a:t>along</a:t>
            </a:r>
            <a:r>
              <a:rPr lang="tr-TR" sz="3600" dirty="0" smtClean="0"/>
              <a:t> </a:t>
            </a:r>
            <a:r>
              <a:rPr lang="tr-TR" sz="3600" dirty="0" err="1" smtClean="0"/>
              <a:t>with</a:t>
            </a:r>
            <a:r>
              <a:rPr lang="tr-TR" sz="3600" dirty="0" smtClean="0"/>
              <a:t> </a:t>
            </a:r>
            <a:r>
              <a:rPr lang="tr-TR" sz="3600" dirty="0" err="1" smtClean="0"/>
              <a:t>Islam</a:t>
            </a:r>
            <a:r>
              <a:rPr lang="tr-TR" sz="3600" dirty="0" smtClean="0"/>
              <a:t>.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tr-TR" sz="3600" dirty="0" err="1" smtClean="0"/>
              <a:t>From</a:t>
            </a:r>
            <a:r>
              <a:rPr lang="tr-TR" sz="3600" dirty="0" smtClean="0"/>
              <a:t> </a:t>
            </a:r>
            <a:r>
              <a:rPr lang="tr-TR" sz="3600" dirty="0" err="1" smtClean="0"/>
              <a:t>history</a:t>
            </a:r>
            <a:r>
              <a:rPr lang="tr-TR" sz="3600" dirty="0" smtClean="0"/>
              <a:t> </a:t>
            </a:r>
            <a:r>
              <a:rPr lang="tr-TR" sz="3600" dirty="0" err="1" smtClean="0"/>
              <a:t>to</a:t>
            </a:r>
            <a:r>
              <a:rPr lang="tr-TR" sz="3600" dirty="0" smtClean="0"/>
              <a:t> </a:t>
            </a:r>
            <a:r>
              <a:rPr lang="tr-TR" sz="3600" dirty="0" err="1" smtClean="0"/>
              <a:t>medicine</a:t>
            </a:r>
            <a:r>
              <a:rPr lang="tr-TR" sz="3600" dirty="0" smtClean="0"/>
              <a:t>, he </a:t>
            </a:r>
            <a:r>
              <a:rPr lang="tr-TR" sz="3600" dirty="0" err="1" smtClean="0"/>
              <a:t>receives</a:t>
            </a:r>
            <a:r>
              <a:rPr lang="tr-TR" sz="3600" dirty="0" smtClean="0"/>
              <a:t> his </a:t>
            </a:r>
            <a:r>
              <a:rPr lang="tr-TR" sz="3600" dirty="0" err="1" smtClean="0"/>
              <a:t>initial</a:t>
            </a:r>
            <a:r>
              <a:rPr lang="tr-TR" sz="3600" dirty="0" smtClean="0"/>
              <a:t> </a:t>
            </a:r>
            <a:r>
              <a:rPr lang="tr-TR" sz="3600" dirty="0" err="1" smtClean="0"/>
              <a:t>education</a:t>
            </a:r>
            <a:endParaRPr lang="tr-TR" sz="3600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tr-TR" sz="3600" dirty="0" err="1" smtClean="0"/>
              <a:t>from</a:t>
            </a:r>
            <a:r>
              <a:rPr lang="tr-TR" sz="3600" dirty="0" smtClean="0"/>
              <a:t> his </a:t>
            </a:r>
            <a:r>
              <a:rPr lang="tr-TR" sz="3600" dirty="0" err="1" smtClean="0"/>
              <a:t>father</a:t>
            </a:r>
            <a:r>
              <a:rPr lang="tr-TR" sz="3600" dirty="0" smtClean="0"/>
              <a:t> </a:t>
            </a: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then</a:t>
            </a:r>
            <a:r>
              <a:rPr lang="tr-TR" sz="3600" dirty="0" smtClean="0"/>
              <a:t> </a:t>
            </a:r>
            <a:r>
              <a:rPr lang="tr-TR" sz="3600" dirty="0" err="1" smtClean="0"/>
              <a:t>from</a:t>
            </a:r>
            <a:r>
              <a:rPr lang="tr-TR" sz="3600" dirty="0" smtClean="0"/>
              <a:t> </a:t>
            </a:r>
            <a:r>
              <a:rPr lang="tr-TR" sz="3600" dirty="0" err="1" smtClean="0"/>
              <a:t>Seyyid</a:t>
            </a:r>
            <a:r>
              <a:rPr lang="tr-TR" sz="3600" dirty="0" smtClean="0"/>
              <a:t> </a:t>
            </a:r>
            <a:r>
              <a:rPr lang="tr-TR" sz="3600" dirty="0" err="1" smtClean="0"/>
              <a:t>Burhaneddin</a:t>
            </a:r>
            <a:r>
              <a:rPr lang="tr-TR" sz="3600" dirty="0" smtClean="0"/>
              <a:t> </a:t>
            </a:r>
            <a:r>
              <a:rPr lang="tr-TR" sz="3600" dirty="0" err="1" smtClean="0"/>
              <a:t>Tirmizi</a:t>
            </a:r>
            <a:r>
              <a:rPr lang="tr-TR" sz="3600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other</a:t>
            </a:r>
            <a:r>
              <a:rPr lang="tr-TR" sz="3600" dirty="0" smtClean="0"/>
              <a:t> top </a:t>
            </a:r>
            <a:r>
              <a:rPr lang="tr-TR" sz="3600" dirty="0" err="1" smtClean="0"/>
              <a:t>scholars</a:t>
            </a:r>
            <a:r>
              <a:rPr lang="tr-TR" sz="3600" dirty="0" smtClean="0"/>
              <a:t> of the time.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tr-TR" sz="3600" dirty="0" err="1" smtClean="0"/>
              <a:t>Later</a:t>
            </a:r>
            <a:r>
              <a:rPr lang="tr-TR" sz="3600" dirty="0" smtClean="0"/>
              <a:t> on he </a:t>
            </a:r>
            <a:r>
              <a:rPr lang="tr-TR" sz="3600" dirty="0" err="1" smtClean="0"/>
              <a:t>himself</a:t>
            </a:r>
            <a:r>
              <a:rPr lang="tr-TR" sz="3600" dirty="0" smtClean="0"/>
              <a:t>, in </a:t>
            </a:r>
            <a:r>
              <a:rPr lang="tr-TR" sz="3600" dirty="0" err="1" smtClean="0"/>
              <a:t>turn</a:t>
            </a:r>
            <a:r>
              <a:rPr lang="tr-TR" sz="3600" dirty="0" smtClean="0"/>
              <a:t>, </a:t>
            </a:r>
            <a:r>
              <a:rPr lang="tr-TR" sz="3600" dirty="0" err="1" smtClean="0"/>
              <a:t>teaches</a:t>
            </a:r>
            <a:r>
              <a:rPr lang="tr-TR" sz="3600" dirty="0" smtClean="0"/>
              <a:t> </a:t>
            </a:r>
            <a:r>
              <a:rPr lang="tr-TR" sz="3600" dirty="0" err="1" smtClean="0"/>
              <a:t>hundreds</a:t>
            </a:r>
            <a:r>
              <a:rPr lang="tr-TR" sz="3600" dirty="0" smtClean="0"/>
              <a:t> of </a:t>
            </a:r>
            <a:r>
              <a:rPr lang="tr-TR" sz="3600" dirty="0" err="1" smtClean="0"/>
              <a:t>students</a:t>
            </a:r>
            <a:r>
              <a:rPr lang="tr-TR" sz="3600" dirty="0" smtClean="0"/>
              <a:t> in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tr-TR" sz="3600" dirty="0" err="1" smtClean="0"/>
              <a:t>Madrassahs</a:t>
            </a:r>
            <a:r>
              <a:rPr lang="tr-TR" sz="3600" dirty="0" smtClean="0"/>
              <a:t> (</a:t>
            </a:r>
            <a:r>
              <a:rPr lang="tr-TR" sz="3600" dirty="0" err="1" smtClean="0"/>
              <a:t>theological</a:t>
            </a:r>
            <a:r>
              <a:rPr lang="tr-TR" sz="3600" dirty="0" smtClean="0"/>
              <a:t> </a:t>
            </a:r>
            <a:r>
              <a:rPr lang="tr-TR" sz="3600" dirty="0" err="1" smtClean="0"/>
              <a:t>universities</a:t>
            </a:r>
            <a:r>
              <a:rPr lang="tr-TR" sz="3600" dirty="0" smtClean="0"/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smtClean="0"/>
              <a:t/>
            </a:r>
            <a:br>
              <a:rPr lang="tr-TR" sz="4000" smtClean="0"/>
            </a:br>
            <a:r>
              <a:rPr lang="tr-TR" sz="4000" smtClean="0"/>
              <a:t/>
            </a:r>
            <a:br>
              <a:rPr lang="tr-TR" sz="4000" smtClean="0"/>
            </a:br>
            <a:r>
              <a:rPr lang="tr-TR" sz="4000" smtClean="0"/>
              <a:t>  </a:t>
            </a:r>
            <a:r>
              <a:rPr lang="tr-TR" b="1" smtClean="0">
                <a:solidFill>
                  <a:srgbClr val="FB1C17"/>
                </a:solidFill>
              </a:rPr>
              <a:t>Mevlana’s Works</a:t>
            </a:r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>
          <a:xfrm>
            <a:off x="428625" y="3071813"/>
            <a:ext cx="8229600" cy="3298825"/>
          </a:xfrm>
        </p:spPr>
        <p:txBody>
          <a:bodyPr/>
          <a:lstStyle/>
          <a:p>
            <a:r>
              <a:rPr lang="en-US" smtClean="0"/>
              <a:t>In addition to his best-known book of verse, Masnawi, the first eighteen lines of which were written down personally and the rest dictated to his student, Chalabi Husameddin, he also wrote Divan-i Kebir; Fih-i Ma-Fi, Mecalis- i Seb’a and Mektubat.</a:t>
            </a:r>
          </a:p>
          <a:p>
            <a:pPr>
              <a:buFont typeface="Arial" charset="0"/>
              <a:buNone/>
            </a:pPr>
            <a:endParaRPr lang="tr-TR" smtClean="0"/>
          </a:p>
        </p:txBody>
      </p:sp>
      <p:pic>
        <p:nvPicPr>
          <p:cNvPr id="9220" name="Picture 1" descr="C:\Users\acer\Desktop\log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285750"/>
            <a:ext cx="2143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" descr="C:\Users\acer\Desktop\log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2143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539750" y="1484313"/>
            <a:ext cx="8229600" cy="1152525"/>
          </a:xfrm>
        </p:spPr>
        <p:txBody>
          <a:bodyPr/>
          <a:lstStyle/>
          <a:p>
            <a:r>
              <a:rPr lang="tr-TR" b="1" smtClean="0">
                <a:solidFill>
                  <a:srgbClr val="FB1C17"/>
                </a:solidFill>
              </a:rPr>
              <a:t>Masnawi</a:t>
            </a:r>
          </a:p>
        </p:txBody>
      </p:sp>
      <p:pic>
        <p:nvPicPr>
          <p:cNvPr id="10243" name="Picture 3" descr="C:\Users\acer\Desktop\Mesnev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2428875"/>
            <a:ext cx="5429250" cy="4105275"/>
          </a:xfrm>
        </p:spPr>
      </p:pic>
      <p:sp>
        <p:nvSpPr>
          <p:cNvPr id="10244" name="4 Dikdörtgen"/>
          <p:cNvSpPr>
            <a:spLocks noChangeArrowheads="1"/>
          </p:cNvSpPr>
          <p:nvPr/>
        </p:nvSpPr>
        <p:spPr bwMode="auto">
          <a:xfrm>
            <a:off x="1187450" y="476250"/>
            <a:ext cx="6697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latin typeface="Calibri" pitchFamily="34" charset="0"/>
              </a:rPr>
              <a:t>                              </a:t>
            </a:r>
            <a:r>
              <a:rPr lang="tr-TR" sz="4400" b="1">
                <a:solidFill>
                  <a:srgbClr val="FB1C17"/>
                </a:solidFill>
                <a:latin typeface="Calibri" pitchFamily="34" charset="0"/>
              </a:rPr>
              <a:t>Mevlana’s Works</a:t>
            </a:r>
          </a:p>
        </p:txBody>
      </p:sp>
      <p:pic>
        <p:nvPicPr>
          <p:cNvPr id="10245" name="Picture 2" descr="C:\Users\acer\Desktop\logo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14313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C:\Users\acer\Desktop\logo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214313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494</Words>
  <Application>Microsoft Office PowerPoint</Application>
  <PresentationFormat>On-screen Show (4:3)</PresentationFormat>
  <Paragraphs>80</Paragraphs>
  <Slides>19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Ofis Teması</vt:lpstr>
      <vt:lpstr>PowerPoint Presentation</vt:lpstr>
      <vt:lpstr>International  Mevlana Foundation “Mevlana belongs to everyone”  </vt:lpstr>
      <vt:lpstr>Mevlana Museum </vt:lpstr>
      <vt:lpstr>Seven Advices of MEVLANA</vt:lpstr>
      <vt:lpstr>Who is Mevlana?  </vt:lpstr>
      <vt:lpstr>Who is Mevlana? </vt:lpstr>
      <vt:lpstr>Who is Mevlana? </vt:lpstr>
      <vt:lpstr>    Mevlana’s Works</vt:lpstr>
      <vt:lpstr>Masnawi</vt:lpstr>
      <vt:lpstr>  Mevlana’s Works</vt:lpstr>
      <vt:lpstr>  Mevlana’s Works</vt:lpstr>
      <vt:lpstr>          Whirling Dervishes   </vt:lpstr>
      <vt:lpstr>  Whirling Dervishes</vt:lpstr>
      <vt:lpstr>PowerPoint Presentation</vt:lpstr>
      <vt:lpstr> Sema Ensemble</vt:lpstr>
      <vt:lpstr>Sema Ensemble </vt:lpstr>
      <vt:lpstr>Rumi’s(Mevlana)  Most Famous Word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acer</dc:creator>
  <cp:lastModifiedBy>admin</cp:lastModifiedBy>
  <cp:revision>46</cp:revision>
  <dcterms:created xsi:type="dcterms:W3CDTF">2012-08-15T17:39:11Z</dcterms:created>
  <dcterms:modified xsi:type="dcterms:W3CDTF">2013-09-06T13:33:10Z</dcterms:modified>
</cp:coreProperties>
</file>