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11A6FF5-BB05-43C6-8761-9E20A87994D1}" type="datetimeFigureOut">
              <a:rPr lang="en-US" smtClean="0"/>
              <a:t>07-Jul-13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2FDAE5A-F126-47B2-8F57-EECEFFD180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1A6FF5-BB05-43C6-8761-9E20A87994D1}" type="datetimeFigureOut">
              <a:rPr lang="en-US" smtClean="0"/>
              <a:t>07-Jul-13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DAE5A-F126-47B2-8F57-EECEFFD180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1A6FF5-BB05-43C6-8761-9E20A87994D1}" type="datetimeFigureOut">
              <a:rPr lang="en-US" smtClean="0"/>
              <a:t>07-Jul-13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DAE5A-F126-47B2-8F57-EECEFFD180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11A6FF5-BB05-43C6-8761-9E20A87994D1}" type="datetimeFigureOut">
              <a:rPr lang="en-US" smtClean="0"/>
              <a:t>07-Jul-13</a:t>
            </a:fld>
            <a:endParaRPr lang="en-US"/>
          </a:p>
        </p:txBody>
      </p:sp>
      <p:sp>
        <p:nvSpPr>
          <p:cNvPr id="9" name="Slide Number Placeholder 8"/>
          <p:cNvSpPr>
            <a:spLocks noGrp="1"/>
          </p:cNvSpPr>
          <p:nvPr>
            <p:ph type="sldNum" sz="quarter" idx="15"/>
          </p:nvPr>
        </p:nvSpPr>
        <p:spPr/>
        <p:txBody>
          <a:bodyPr rtlCol="0"/>
          <a:lstStyle/>
          <a:p>
            <a:fld id="{C2FDAE5A-F126-47B2-8F57-EECEFFD180A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11A6FF5-BB05-43C6-8761-9E20A87994D1}" type="datetimeFigureOut">
              <a:rPr lang="en-US" smtClean="0"/>
              <a:t>07-Jul-13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2FDAE5A-F126-47B2-8F57-EECEFFD180A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11A6FF5-BB05-43C6-8761-9E20A87994D1}" type="datetimeFigureOut">
              <a:rPr lang="en-US" smtClean="0"/>
              <a:t>07-Jul-13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DAE5A-F126-47B2-8F57-EECEFFD180A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11A6FF5-BB05-43C6-8761-9E20A87994D1}" type="datetimeFigureOut">
              <a:rPr lang="en-US" smtClean="0"/>
              <a:t>07-Jul-13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DAE5A-F126-47B2-8F57-EECEFFD180A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11A6FF5-BB05-43C6-8761-9E20A87994D1}" type="datetimeFigureOut">
              <a:rPr lang="en-US" smtClean="0"/>
              <a:t>07-Jul-13</a:t>
            </a:fld>
            <a:endParaRPr lang="en-US"/>
          </a:p>
        </p:txBody>
      </p:sp>
      <p:sp>
        <p:nvSpPr>
          <p:cNvPr id="7" name="Slide Number Placeholder 6"/>
          <p:cNvSpPr>
            <a:spLocks noGrp="1"/>
          </p:cNvSpPr>
          <p:nvPr>
            <p:ph type="sldNum" sz="quarter" idx="11"/>
          </p:nvPr>
        </p:nvSpPr>
        <p:spPr/>
        <p:txBody>
          <a:bodyPr rtlCol="0"/>
          <a:lstStyle/>
          <a:p>
            <a:fld id="{C2FDAE5A-F126-47B2-8F57-EECEFFD180A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A6FF5-BB05-43C6-8761-9E20A87994D1}" type="datetimeFigureOut">
              <a:rPr lang="en-US" smtClean="0"/>
              <a:t>07-Jul-13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DAE5A-F126-47B2-8F57-EECEFFD180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11A6FF5-BB05-43C6-8761-9E20A87994D1}" type="datetimeFigureOut">
              <a:rPr lang="en-US" smtClean="0"/>
              <a:t>07-Jul-13</a:t>
            </a:fld>
            <a:endParaRPr lang="en-US"/>
          </a:p>
        </p:txBody>
      </p:sp>
      <p:sp>
        <p:nvSpPr>
          <p:cNvPr id="22" name="Slide Number Placeholder 21"/>
          <p:cNvSpPr>
            <a:spLocks noGrp="1"/>
          </p:cNvSpPr>
          <p:nvPr>
            <p:ph type="sldNum" sz="quarter" idx="15"/>
          </p:nvPr>
        </p:nvSpPr>
        <p:spPr/>
        <p:txBody>
          <a:bodyPr rtlCol="0"/>
          <a:lstStyle/>
          <a:p>
            <a:fld id="{C2FDAE5A-F126-47B2-8F57-EECEFFD180A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11A6FF5-BB05-43C6-8761-9E20A87994D1}" type="datetimeFigureOut">
              <a:rPr lang="en-US" smtClean="0"/>
              <a:t>07-Jul-13</a:t>
            </a:fld>
            <a:endParaRPr lang="en-US"/>
          </a:p>
        </p:txBody>
      </p:sp>
      <p:sp>
        <p:nvSpPr>
          <p:cNvPr id="18" name="Slide Number Placeholder 17"/>
          <p:cNvSpPr>
            <a:spLocks noGrp="1"/>
          </p:cNvSpPr>
          <p:nvPr>
            <p:ph type="sldNum" sz="quarter" idx="11"/>
          </p:nvPr>
        </p:nvSpPr>
        <p:spPr/>
        <p:txBody>
          <a:bodyPr rtlCol="0"/>
          <a:lstStyle/>
          <a:p>
            <a:fld id="{C2FDAE5A-F126-47B2-8F57-EECEFFD180A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11A6FF5-BB05-43C6-8761-9E20A87994D1}" type="datetimeFigureOut">
              <a:rPr lang="en-US" smtClean="0"/>
              <a:t>07-Jul-13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2FDAE5A-F126-47B2-8F57-EECEFFD180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8081" b="92705" l="9871" r="89777">
                        <a14:foregroundMark x1="49589" y1="8081" x2="51116" y2="26712"/>
                        <a14:foregroundMark x1="51939" y1="17957" x2="58049" y2="27834"/>
                        <a14:foregroundMark x1="47944" y1="16947" x2="41598" y2="28058"/>
                        <a14:foregroundMark x1="40541" y1="28732" x2="56169" y2="27834"/>
                        <a14:foregroundMark x1="47239" y1="17733" x2="41598" y2="26487"/>
                        <a14:foregroundMark x1="45828" y1="18743" x2="45828" y2="18743"/>
                        <a14:foregroundMark x1="41833" y1="25477" x2="40776" y2="27722"/>
                        <a14:foregroundMark x1="36075" y1="39843" x2="64630" y2="40965"/>
                        <a14:foregroundMark x1="42186" y1="47699" x2="61927" y2="48709"/>
                        <a14:foregroundMark x1="30787" y1="61392" x2="73325" y2="65657"/>
                        <a14:foregroundMark x1="40541" y1="30752" x2="38778" y2="40629"/>
                        <a14:foregroundMark x1="28085" y1="50056" x2="29730" y2="57127"/>
                        <a14:foregroundMark x1="13631" y1="92705" x2="86251" y2="91358"/>
                        <a14:foregroundMark x1="68273" y1="55107" x2="68390" y2="62851"/>
                        <a14:foregroundMark x1="51704" y1="12570" x2="52526" y2="12570"/>
                        <a14:foregroundMark x1="40306" y1="37935" x2="45828" y2="49495"/>
                      </a14:backgroundRemoval>
                    </a14:imgEffect>
                  </a14:imgLayer>
                </a14:imgProps>
              </a:ext>
              <a:ext uri="{28A0092B-C50C-407E-A947-70E740481C1C}">
                <a14:useLocalDpi xmlns:a14="http://schemas.microsoft.com/office/drawing/2010/main" val="0"/>
              </a:ext>
            </a:extLst>
          </a:blip>
          <a:stretch>
            <a:fillRect/>
          </a:stretch>
        </p:blipFill>
        <p:spPr>
          <a:xfrm>
            <a:off x="1143000" y="-13855"/>
            <a:ext cx="6548473" cy="6858000"/>
          </a:xfrm>
          <a:prstGeom prst="rect">
            <a:avLst/>
          </a:prstGeom>
        </p:spPr>
      </p:pic>
      <p:sp>
        <p:nvSpPr>
          <p:cNvPr id="5" name="Rectangle 4"/>
          <p:cNvSpPr/>
          <p:nvPr/>
        </p:nvSpPr>
        <p:spPr>
          <a:xfrm rot="1421761">
            <a:off x="2567422" y="1146008"/>
            <a:ext cx="1015663" cy="1613583"/>
          </a:xfrm>
          <a:prstGeom prst="rect">
            <a:avLst/>
          </a:prstGeom>
          <a:noFill/>
        </p:spPr>
        <p:txBody>
          <a:bodyPr vert="vert270"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 AM</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112" y="669185"/>
            <a:ext cx="2741370" cy="2259220"/>
          </a:xfrm>
          <a:prstGeom prst="rect">
            <a:avLst/>
          </a:prstGeom>
        </p:spPr>
      </p:pic>
      <p:sp>
        <p:nvSpPr>
          <p:cNvPr id="6" name="Rectangle 5"/>
          <p:cNvSpPr/>
          <p:nvPr/>
        </p:nvSpPr>
        <p:spPr>
          <a:xfrm rot="19922335">
            <a:off x="5860626" y="1242144"/>
            <a:ext cx="1015663" cy="3789179"/>
          </a:xfrm>
          <a:prstGeom prst="rect">
            <a:avLst/>
          </a:prstGeom>
          <a:noFill/>
        </p:spPr>
        <p:txBody>
          <a:bodyPr vert="vert"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I EAT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651" y="224672"/>
            <a:ext cx="2368296" cy="920398"/>
          </a:xfrm>
          <a:prstGeom prst="rect">
            <a:avLst/>
          </a:prstGeom>
        </p:spPr>
      </p:pic>
      <p:sp>
        <p:nvSpPr>
          <p:cNvPr id="9" name="Rectangle 8"/>
          <p:cNvSpPr/>
          <p:nvPr/>
        </p:nvSpPr>
        <p:spPr>
          <a:xfrm>
            <a:off x="8556406" y="1818221"/>
            <a:ext cx="361381" cy="4852610"/>
          </a:xfrm>
          <a:prstGeom prst="rect">
            <a:avLst/>
          </a:prstGeom>
          <a:noFill/>
        </p:spPr>
        <p:txBody>
          <a:bodyPr vert="wordArtVert"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1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ȘCOALA GIMNAZIALĂ NR 5 ARAD</a:t>
            </a:r>
            <a:endParaRPr lang="en-US" sz="1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6323807" y="224672"/>
            <a:ext cx="2593980" cy="338554"/>
          </a:xfrm>
          <a:prstGeom prst="rect">
            <a:avLst/>
          </a:prstGeom>
          <a:noFill/>
        </p:spPr>
        <p:txBody>
          <a:bodyPr wrap="none" lIns="91440" tIns="45720" rIns="91440" bIns="45720">
            <a:spAutoFit/>
          </a:bodyPr>
          <a:lstStyle/>
          <a:p>
            <a:pPr algn="ctr"/>
            <a:r>
              <a:rPr lang="ro-RO"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COMENIUS PROJECT</a:t>
            </a:r>
            <a:endParaRPr lang="en-US"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63727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924800" cy="923330"/>
          </a:xfrm>
          <a:prstGeom prst="rect">
            <a:avLst/>
          </a:prstGeom>
        </p:spPr>
        <p:txBody>
          <a:bodyPr wrap="square">
            <a:spAutoFit/>
          </a:bodyPr>
          <a:lstStyle/>
          <a:p>
            <a:pPr algn="just"/>
            <a:r>
              <a:rPr lang="en-US" dirty="0" smtClean="0"/>
              <a:t>75% of today's diseases are caused by unhealthy eating disordered lifestyle. The way you feed, the origin of eating habits in general are very important in body balance.</a:t>
            </a:r>
            <a:endParaRPr lang="en-US" dirty="0"/>
          </a:p>
        </p:txBody>
      </p:sp>
      <p:sp>
        <p:nvSpPr>
          <p:cNvPr id="4" name="Rectangle 3"/>
          <p:cNvSpPr/>
          <p:nvPr/>
        </p:nvSpPr>
        <p:spPr>
          <a:xfrm>
            <a:off x="381000" y="1600200"/>
            <a:ext cx="4572000" cy="2308324"/>
          </a:xfrm>
          <a:prstGeom prst="rect">
            <a:avLst/>
          </a:prstGeom>
        </p:spPr>
        <p:txBody>
          <a:bodyPr>
            <a:spAutoFit/>
          </a:bodyPr>
          <a:lstStyle/>
          <a:p>
            <a:pPr algn="just"/>
            <a:r>
              <a:rPr lang="en-US" dirty="0" smtClean="0"/>
              <a:t>Starchy foods like bread, cereal, rice, pasta and potatoes are an important component of a healthy meal </a:t>
            </a:r>
            <a:r>
              <a:rPr lang="ro-RO" dirty="0" smtClean="0"/>
              <a:t>and </a:t>
            </a:r>
            <a:r>
              <a:rPr lang="en-US" dirty="0" smtClean="0"/>
              <a:t>should represent a third of the food </a:t>
            </a:r>
            <a:r>
              <a:rPr lang="ro-RO" dirty="0" smtClean="0"/>
              <a:t>we</a:t>
            </a:r>
            <a:r>
              <a:rPr lang="en-US" dirty="0" smtClean="0"/>
              <a:t> eat. They are a source of energy and the main source of nutrients in our diet. Besides these starchy foods also contain fiber, calcium, iron and vitamin B.</a:t>
            </a:r>
            <a:endParaRPr lang="en-US" dirty="0"/>
          </a:p>
        </p:txBody>
      </p:sp>
      <p:sp>
        <p:nvSpPr>
          <p:cNvPr id="5" name="Rectangle 4"/>
          <p:cNvSpPr/>
          <p:nvPr/>
        </p:nvSpPr>
        <p:spPr>
          <a:xfrm>
            <a:off x="3886200" y="4059382"/>
            <a:ext cx="4572000" cy="923330"/>
          </a:xfrm>
          <a:prstGeom prst="rect">
            <a:avLst/>
          </a:prstGeom>
        </p:spPr>
        <p:txBody>
          <a:bodyPr>
            <a:spAutoFit/>
          </a:bodyPr>
          <a:lstStyle/>
          <a:p>
            <a:r>
              <a:rPr lang="ro-RO" dirty="0" smtClean="0"/>
              <a:t>We </a:t>
            </a:r>
            <a:r>
              <a:rPr lang="en-US" dirty="0" smtClean="0"/>
              <a:t>should consume </a:t>
            </a:r>
            <a:r>
              <a:rPr lang="ro-RO" dirty="0" smtClean="0"/>
              <a:t>daily </a:t>
            </a:r>
            <a:r>
              <a:rPr lang="en-US" dirty="0" smtClean="0"/>
              <a:t>foods with starch or should include at least one meal containing starchy foods.</a:t>
            </a:r>
            <a:endParaRPr lang="en-US" dirty="0"/>
          </a:p>
        </p:txBody>
      </p:sp>
      <p:sp>
        <p:nvSpPr>
          <p:cNvPr id="7" name="Rectangle 6"/>
          <p:cNvSpPr/>
          <p:nvPr/>
        </p:nvSpPr>
        <p:spPr>
          <a:xfrm>
            <a:off x="678873" y="5257800"/>
            <a:ext cx="4572000" cy="923330"/>
          </a:xfrm>
          <a:prstGeom prst="rect">
            <a:avLst/>
          </a:prstGeom>
        </p:spPr>
        <p:txBody>
          <a:bodyPr>
            <a:spAutoFit/>
          </a:bodyPr>
          <a:lstStyle/>
          <a:p>
            <a:r>
              <a:rPr lang="ro-RO" dirty="0" smtClean="0"/>
              <a:t>We</a:t>
            </a:r>
            <a:r>
              <a:rPr lang="en-US" dirty="0" smtClean="0"/>
              <a:t> could start the day with a breakfast with whole grains, a sandwich for lunch and potatoes, pasta or rice for dinner.</a:t>
            </a:r>
            <a:endParaRPr lang="en-US" dirty="0"/>
          </a:p>
        </p:txBody>
      </p:sp>
      <p:pic>
        <p:nvPicPr>
          <p:cNvPr id="8" name="Picture 7"/>
          <p:cNvPicPr>
            <a:picLocks noChangeAspect="1"/>
          </p:cNvPicPr>
          <p:nvPr/>
        </p:nvPicPr>
        <p:blipFill>
          <a:blip r:embed="rId2" cstate="print">
            <a:clrChange>
              <a:clrFrom>
                <a:srgbClr val="F0EDE8"/>
              </a:clrFrom>
              <a:clrTo>
                <a:srgbClr val="F0EDE8">
                  <a:alpha val="0"/>
                </a:srgbClr>
              </a:clrTo>
            </a:clrChange>
            <a:extLst>
              <a:ext uri="{28A0092B-C50C-407E-A947-70E740481C1C}">
                <a14:useLocalDpi xmlns:a14="http://schemas.microsoft.com/office/drawing/2010/main" val="0"/>
              </a:ext>
            </a:extLst>
          </a:blip>
          <a:stretch>
            <a:fillRect/>
          </a:stretch>
        </p:blipFill>
        <p:spPr>
          <a:xfrm>
            <a:off x="4980709" y="1600200"/>
            <a:ext cx="3730294" cy="1981200"/>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01200" y="1676400"/>
            <a:ext cx="2057400" cy="1371600"/>
          </a:xfrm>
          <a:prstGeom prst="rect">
            <a:avLst/>
          </a:prstGeom>
        </p:spPr>
      </p:pic>
      <p:pic>
        <p:nvPicPr>
          <p:cNvPr id="11" name="Picture 10"/>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232900" y="2754362"/>
            <a:ext cx="2794000" cy="2032000"/>
          </a:xfrm>
          <a:prstGeom prst="rect">
            <a:avLst/>
          </a:prstGeom>
        </p:spPr>
      </p:pic>
      <p:pic>
        <p:nvPicPr>
          <p:cNvPr id="19" name="Picture 18"/>
          <p:cNvPicPr>
            <a:picLocks noChangeAspect="1"/>
          </p:cNvPicPr>
          <p:nvPr/>
        </p:nvPicPr>
        <p:blipFill>
          <a:blip r:embed="rId5" cstate="print">
            <a:clrChange>
              <a:clrFrom>
                <a:srgbClr val="FEFFB3"/>
              </a:clrFrom>
              <a:clrTo>
                <a:srgbClr val="FEFFB3">
                  <a:alpha val="0"/>
                </a:srgbClr>
              </a:clrTo>
            </a:clrChange>
            <a:extLst>
              <a:ext uri="{BEBA8EAE-BF5A-486C-A8C5-ECC9F3942E4B}">
                <a14:imgProps xmlns:a14="http://schemas.microsoft.com/office/drawing/2010/main">
                  <a14:imgLayer r:embed="rId6">
                    <a14:imgEffect>
                      <a14:backgroundRemoval t="560" b="99720" l="3901" r="99823">
                        <a14:foregroundMark x1="15603" y1="57143" x2="4255" y2="66947"/>
                        <a14:foregroundMark x1="60106" y1="1120" x2="64184" y2="15686"/>
                        <a14:foregroundMark x1="82801" y1="62185" x2="99823" y2="85434"/>
                        <a14:foregroundMark x1="71099" y1="70588" x2="85106" y2="99720"/>
                        <a14:foregroundMark x1="24113" y1="84034" x2="38830" y2="98039"/>
                        <a14:foregroundMark x1="46099" y1="87675" x2="61879" y2="99720"/>
                        <a14:backgroundMark x1="46631" y1="2521" x2="29787" y2="20168"/>
                        <a14:backgroundMark x1="87057" y1="8403" x2="99823" y2="36134"/>
                        <a14:backgroundMark x1="62589" y1="2241" x2="77482" y2="1401"/>
                        <a14:backgroundMark x1="4610" y1="65266" x2="2482" y2="68627"/>
                        <a14:backgroundMark x1="84220" y1="22969" x2="86348" y2="28852"/>
                      </a14:backgroundRemoval>
                    </a14:imgEffect>
                  </a14:imgLayer>
                </a14:imgProps>
              </a:ext>
              <a:ext uri="{28A0092B-C50C-407E-A947-70E740481C1C}">
                <a14:useLocalDpi xmlns:a14="http://schemas.microsoft.com/office/drawing/2010/main" val="0"/>
              </a:ext>
            </a:extLst>
          </a:blip>
          <a:stretch>
            <a:fillRect/>
          </a:stretch>
        </p:blipFill>
        <p:spPr>
          <a:xfrm>
            <a:off x="879764" y="3873162"/>
            <a:ext cx="2085109" cy="1319830"/>
          </a:xfrm>
          <a:prstGeom prst="rect">
            <a:avLst/>
          </a:prstGeom>
        </p:spPr>
      </p:pic>
      <p:pic>
        <p:nvPicPr>
          <p:cNvPr id="20" name="Picture 19"/>
          <p:cNvPicPr>
            <a:picLocks noChangeAspect="1"/>
          </p:cNvPicPr>
          <p:nvPr/>
        </p:nvPicPr>
        <p:blipFill>
          <a:blip r:embed="rId7">
            <a:clrChange>
              <a:clrFrom>
                <a:srgbClr val="C6C2A9"/>
              </a:clrFrom>
              <a:clrTo>
                <a:srgbClr val="C6C2A9">
                  <a:alpha val="0"/>
                </a:srgbClr>
              </a:clrTo>
            </a:clrChange>
            <a:extLst>
              <a:ext uri="{BEBA8EAE-BF5A-486C-A8C5-ECC9F3942E4B}">
                <a14:imgProps xmlns:a14="http://schemas.microsoft.com/office/drawing/2010/main">
                  <a14:imgLayer r:embed="rId8">
                    <a14:imgEffect>
                      <a14:backgroundRemoval t="606" b="99697" l="0" r="99091">
                        <a14:foregroundMark x1="55682" y1="97879" x2="99318" y2="58182"/>
                        <a14:foregroundMark x1="81364" y1="41515" x2="99545" y2="59091"/>
                        <a14:foregroundMark x1="87045" y1="4848" x2="87045" y2="29394"/>
                        <a14:foregroundMark x1="79318" y1="53333" x2="13864" y2="96970"/>
                        <a14:foregroundMark x1="97955" y1="74545" x2="59318" y2="96970"/>
                        <a14:foregroundMark x1="94318" y1="76970" x2="75455" y2="90303"/>
                        <a14:foregroundMark x1="55909" y1="89091" x2="36818" y2="99697"/>
                        <a14:foregroundMark x1="25909" y1="33939" x2="9773" y2="82424"/>
                        <a14:foregroundMark x1="78409" y1="6970" x2="23636" y2="33939"/>
                        <a14:foregroundMark x1="30909" y1="23030" x2="86591" y2="909"/>
                        <a14:foregroundMark x1="87045" y1="2727" x2="89091" y2="34848"/>
                        <a14:foregroundMark x1="26818" y1="93030" x2="28409" y2="99091"/>
                        <a14:foregroundMark x1="14318" y1="87576" x2="29545" y2="99697"/>
                        <a14:foregroundMark x1="68864" y1="66061" x2="86364" y2="93333"/>
                        <a14:foregroundMark x1="92955" y1="48485" x2="42045" y2="99091"/>
                        <a14:foregroundMark x1="84091" y1="66667" x2="54318" y2="94242"/>
                        <a14:foregroundMark x1="97045" y1="71818" x2="65227" y2="99697"/>
                        <a14:foregroundMark x1="92727" y1="73939" x2="58864" y2="94242"/>
                        <a14:foregroundMark x1="22500" y1="52121" x2="21818" y2="74545"/>
                        <a14:foregroundMark x1="92727" y1="74848" x2="98636" y2="83636"/>
                        <a14:foregroundMark x1="48636" y1="95152" x2="56136" y2="99697"/>
                        <a14:foregroundMark x1="17045" y1="41818" x2="0" y2="52727"/>
                        <a14:backgroundMark x1="72045" y1="4242" x2="87273" y2="303"/>
                        <a14:backgroundMark x1="88182" y1="93636" x2="99318" y2="85758"/>
                      </a14:backgroundRemoval>
                    </a14:imgEffect>
                  </a14:imgLayer>
                </a14:imgProps>
              </a:ext>
              <a:ext uri="{28A0092B-C50C-407E-A947-70E740481C1C}">
                <a14:useLocalDpi xmlns:a14="http://schemas.microsoft.com/office/drawing/2010/main" val="0"/>
              </a:ext>
            </a:extLst>
          </a:blip>
          <a:stretch>
            <a:fillRect/>
          </a:stretch>
        </p:blipFill>
        <p:spPr>
          <a:xfrm>
            <a:off x="5638800" y="4747915"/>
            <a:ext cx="2438400" cy="1828800"/>
          </a:xfrm>
          <a:prstGeom prst="rect">
            <a:avLst/>
          </a:prstGeom>
        </p:spPr>
      </p:pic>
    </p:spTree>
    <p:extLst>
      <p:ext uri="{BB962C8B-B14F-4D97-AF65-F5344CB8AC3E}">
        <p14:creationId xmlns:p14="http://schemas.microsoft.com/office/powerpoint/2010/main" val="39626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0" y="1582232"/>
            <a:ext cx="8946910" cy="4818568"/>
          </a:xfrm>
          <a:prstGeom prst="rect">
            <a:avLst/>
          </a:prstGeom>
        </p:spPr>
      </p:pic>
      <p:sp>
        <p:nvSpPr>
          <p:cNvPr id="2" name="Rectangle 1"/>
          <p:cNvSpPr/>
          <p:nvPr/>
        </p:nvSpPr>
        <p:spPr>
          <a:xfrm>
            <a:off x="457200" y="533400"/>
            <a:ext cx="4572000" cy="2308324"/>
          </a:xfrm>
          <a:prstGeom prst="rect">
            <a:avLst/>
          </a:prstGeom>
        </p:spPr>
        <p:txBody>
          <a:bodyPr>
            <a:spAutoFit/>
          </a:bodyPr>
          <a:lstStyle/>
          <a:p>
            <a:pPr algn="just"/>
            <a:r>
              <a:rPr lang="en-US" sz="2400" dirty="0" smtClean="0"/>
              <a:t>Food grains contain more nutrients than foods with starch grains</a:t>
            </a:r>
            <a:r>
              <a:rPr lang="ro-RO" sz="2400" dirty="0" smtClean="0"/>
              <a:t>. D</a:t>
            </a:r>
            <a:r>
              <a:rPr lang="en-US" sz="2400" dirty="0" err="1" smtClean="0"/>
              <a:t>igesting</a:t>
            </a:r>
            <a:r>
              <a:rPr lang="en-US" sz="2400" dirty="0" smtClean="0"/>
              <a:t> food is slower and it helps you feel full longer.</a:t>
            </a:r>
          </a:p>
          <a:p>
            <a:pPr algn="just"/>
            <a:endParaRPr lang="en-US" sz="2400" dirty="0" smtClean="0"/>
          </a:p>
        </p:txBody>
      </p:sp>
      <p:pic>
        <p:nvPicPr>
          <p:cNvPr id="3"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0200" y="681216"/>
            <a:ext cx="3019037" cy="2012691"/>
          </a:xfrm>
          <a:prstGeom prst="rect">
            <a:avLst/>
          </a:prstGeom>
        </p:spPr>
      </p:pic>
      <p:sp>
        <p:nvSpPr>
          <p:cNvPr id="5" name="Rectangle 4"/>
          <p:cNvSpPr/>
          <p:nvPr/>
        </p:nvSpPr>
        <p:spPr>
          <a:xfrm>
            <a:off x="4009637" y="3429000"/>
            <a:ext cx="4572000" cy="2677656"/>
          </a:xfrm>
          <a:prstGeom prst="rect">
            <a:avLst/>
          </a:prstGeom>
        </p:spPr>
        <p:txBody>
          <a:bodyPr>
            <a:spAutoFit/>
          </a:bodyPr>
          <a:lstStyle/>
          <a:p>
            <a:r>
              <a:rPr lang="en-US" sz="2400" dirty="0" smtClean="0"/>
              <a:t>Whole foods consist of:</a:t>
            </a:r>
          </a:p>
          <a:p>
            <a:endParaRPr lang="en-US" sz="2400" dirty="0" smtClean="0"/>
          </a:p>
          <a:p>
            <a:r>
              <a:rPr lang="en-US" sz="2400" dirty="0" smtClean="0"/>
              <a:t>- </a:t>
            </a:r>
            <a:r>
              <a:rPr lang="en-US" sz="2400" dirty="0" err="1" smtClean="0"/>
              <a:t>Wholemeal</a:t>
            </a:r>
            <a:r>
              <a:rPr lang="en-US" sz="2400" dirty="0" smtClean="0"/>
              <a:t>, </a:t>
            </a:r>
            <a:r>
              <a:rPr lang="en-US" sz="2400" dirty="0" err="1" smtClean="0"/>
              <a:t>wholemeal</a:t>
            </a:r>
            <a:r>
              <a:rPr lang="en-US" sz="2400" dirty="0" smtClean="0"/>
              <a:t> bread</a:t>
            </a:r>
          </a:p>
          <a:p>
            <a:endParaRPr lang="en-US" sz="2400" dirty="0" smtClean="0"/>
          </a:p>
          <a:p>
            <a:r>
              <a:rPr lang="en-US" sz="2400" dirty="0" smtClean="0"/>
              <a:t>- Grains and brown rice pasta</a:t>
            </a:r>
          </a:p>
          <a:p>
            <a:endParaRPr lang="en-US" sz="2400" dirty="0" smtClean="0"/>
          </a:p>
          <a:p>
            <a:r>
              <a:rPr lang="en-US" sz="2400" dirty="0" smtClean="0"/>
              <a:t>- Whole grains</a:t>
            </a:r>
            <a:endParaRPr lang="en-US" sz="2400" dirty="0"/>
          </a:p>
        </p:txBody>
      </p:sp>
    </p:spTree>
    <p:extLst>
      <p:ext uri="{BB962C8B-B14F-4D97-AF65-F5344CB8AC3E}">
        <p14:creationId xmlns:p14="http://schemas.microsoft.com/office/powerpoint/2010/main" val="248486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001000" cy="1323439"/>
          </a:xfrm>
          <a:prstGeom prst="rect">
            <a:avLst/>
          </a:prstGeom>
        </p:spPr>
        <p:txBody>
          <a:bodyPr wrap="square">
            <a:spAutoFit/>
          </a:bodyPr>
          <a:lstStyle/>
          <a:p>
            <a:pPr algn="just"/>
            <a:r>
              <a:rPr lang="en-US" sz="2000" dirty="0" smtClean="0">
                <a:effectLst>
                  <a:outerShdw blurRad="38100" dist="38100" dir="2700000" algn="tl">
                    <a:srgbClr val="000000">
                      <a:alpha val="43137"/>
                    </a:srgbClr>
                  </a:outerShdw>
                </a:effectLst>
              </a:rPr>
              <a:t>Many people know they should eat more fruits and vegetables, but most ignore this. Try to eat at least five kinds of fruit and vegetables every day</a:t>
            </a:r>
            <a:r>
              <a:rPr lang="ro-RO" sz="2000" dirty="0" smtClean="0">
                <a:effectLst>
                  <a:outerShdw blurRad="38100" dist="38100" dir="2700000" algn="tl">
                    <a:srgbClr val="000000">
                      <a:alpha val="43137"/>
                    </a:srgbClr>
                  </a:outerShdw>
                </a:effectLst>
              </a:rPr>
              <a:t>!</a:t>
            </a:r>
            <a:r>
              <a:rPr lang="en-US" sz="2000" dirty="0" smtClean="0">
                <a:effectLst>
                  <a:outerShdw blurRad="38100" dist="38100" dir="2700000" algn="tl">
                    <a:srgbClr val="000000">
                      <a:alpha val="43137"/>
                    </a:srgbClr>
                  </a:outerShdw>
                </a:effectLst>
              </a:rPr>
              <a:t> You </a:t>
            </a:r>
            <a:r>
              <a:rPr lang="ro-RO" sz="2000" dirty="0" smtClean="0">
                <a:effectLst>
                  <a:outerShdw blurRad="38100" dist="38100" dir="2700000" algn="tl">
                    <a:srgbClr val="000000">
                      <a:alpha val="43137"/>
                    </a:srgbClr>
                  </a:outerShdw>
                </a:effectLst>
              </a:rPr>
              <a:t>may,</a:t>
            </a:r>
            <a:r>
              <a:rPr lang="en-US" sz="2000" dirty="0" smtClean="0">
                <a:effectLst>
                  <a:outerShdw blurRad="38100" dist="38100" dir="2700000" algn="tl">
                    <a:srgbClr val="000000">
                      <a:alpha val="43137"/>
                    </a:srgbClr>
                  </a:outerShdw>
                </a:effectLst>
              </a:rPr>
              <a:t> if you want, to increase the number of fruits and vegetables daily. It's easier than you think.</a:t>
            </a:r>
            <a:endParaRPr lang="en-US" sz="2000" dirty="0">
              <a:effectLst>
                <a:outerShdw blurRad="38100" dist="38100" dir="2700000" algn="tl">
                  <a:srgbClr val="000000">
                    <a:alpha val="43137"/>
                  </a:srgbClr>
                </a:outerShdw>
              </a:effectLst>
            </a:endParaRPr>
          </a:p>
        </p:txBody>
      </p:sp>
      <p:sp>
        <p:nvSpPr>
          <p:cNvPr id="3" name="Rectangle 2"/>
          <p:cNvSpPr/>
          <p:nvPr/>
        </p:nvSpPr>
        <p:spPr>
          <a:xfrm>
            <a:off x="4529521" y="2147455"/>
            <a:ext cx="4572000" cy="3477875"/>
          </a:xfrm>
          <a:prstGeom prst="rect">
            <a:avLst/>
          </a:prstGeom>
        </p:spPr>
        <p:txBody>
          <a:bodyPr>
            <a:spAutoFit/>
          </a:bodyPr>
          <a:lstStyle/>
          <a:p>
            <a:r>
              <a:rPr lang="en-US" sz="2000" dirty="0" smtClean="0">
                <a:effectLst>
                  <a:outerShdw blurRad="38100" dist="38100" dir="2700000" algn="tl">
                    <a:srgbClr val="000000">
                      <a:alpha val="43137"/>
                    </a:srgbClr>
                  </a:outerShdw>
                </a:effectLst>
              </a:rPr>
              <a:t>For example, you can use:</a:t>
            </a:r>
          </a:p>
          <a:p>
            <a:endParaRPr lang="en-US" sz="2000" dirty="0" smtClean="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 A glass of juice and banana pieces with whole grains</a:t>
            </a:r>
          </a:p>
          <a:p>
            <a:endParaRPr lang="en-US" sz="2000" dirty="0" smtClean="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 A salad for lunch</a:t>
            </a:r>
          </a:p>
          <a:p>
            <a:endParaRPr lang="en-US" sz="2000" dirty="0" smtClean="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 A pear as a snack lunch</a:t>
            </a:r>
          </a:p>
          <a:p>
            <a:endParaRPr lang="en-US" sz="2000" dirty="0" smtClean="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 A serving of peas or other vegetables evening meal</a:t>
            </a:r>
            <a:endParaRPr lang="en-US" sz="20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322" y="1805454"/>
            <a:ext cx="4719844" cy="314754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214254"/>
            <a:ext cx="1433945" cy="126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7551" y="1569108"/>
            <a:ext cx="1149350" cy="57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5181600"/>
            <a:ext cx="15605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3208" y="5625330"/>
            <a:ext cx="14446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040336"/>
            <a:ext cx="141446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99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381000"/>
            <a:ext cx="8534400" cy="1477328"/>
          </a:xfrm>
          <a:prstGeom prst="rect">
            <a:avLst/>
          </a:prstGeom>
        </p:spPr>
        <p:txBody>
          <a:bodyPr wrap="square">
            <a:spAutoFit/>
          </a:bodyPr>
          <a:lstStyle/>
          <a:p>
            <a:pPr algn="just"/>
            <a:r>
              <a:rPr lang="ro-RO" dirty="0" smtClean="0"/>
              <a:t>We</a:t>
            </a:r>
            <a:r>
              <a:rPr lang="en-US" dirty="0" smtClean="0"/>
              <a:t> should eat fish, including a portion of "oil</a:t>
            </a:r>
            <a:r>
              <a:rPr lang="ro-RO" dirty="0" smtClean="0"/>
              <a:t>y fish</a:t>
            </a:r>
            <a:r>
              <a:rPr lang="en-US" dirty="0" smtClean="0"/>
              <a:t>" per week. It is an excellent source of protein and contains many minerals and vitamins. Eat at least two servings of fish a day and do not forget to include a serving of „</a:t>
            </a:r>
            <a:r>
              <a:rPr lang="ro-RO" dirty="0" smtClean="0"/>
              <a:t>oily </a:t>
            </a:r>
            <a:r>
              <a:rPr lang="en-US" dirty="0" smtClean="0"/>
              <a:t>fish ". You can choose or fresh, or frozen, or canned, but remember</a:t>
            </a:r>
            <a:r>
              <a:rPr lang="ro-RO" dirty="0" smtClean="0"/>
              <a:t>:</a:t>
            </a:r>
            <a:r>
              <a:rPr lang="en-US" dirty="0" smtClean="0"/>
              <a:t> canned or smoked fish can be salted.</a:t>
            </a:r>
            <a:endParaRPr lang="en-US" dirty="0"/>
          </a:p>
        </p:txBody>
      </p:sp>
      <p:sp>
        <p:nvSpPr>
          <p:cNvPr id="3" name="Rectangle 2"/>
          <p:cNvSpPr/>
          <p:nvPr/>
        </p:nvSpPr>
        <p:spPr>
          <a:xfrm>
            <a:off x="2189018" y="2286000"/>
            <a:ext cx="6553200" cy="2308324"/>
          </a:xfrm>
          <a:prstGeom prst="rect">
            <a:avLst/>
          </a:prstGeom>
        </p:spPr>
        <p:txBody>
          <a:bodyPr wrap="square">
            <a:spAutoFit/>
          </a:bodyPr>
          <a:lstStyle/>
          <a:p>
            <a:r>
              <a:rPr lang="en-US" dirty="0" smtClean="0"/>
              <a:t>What is "oily fish"?</a:t>
            </a:r>
          </a:p>
          <a:p>
            <a:endParaRPr lang="en-US" dirty="0" smtClean="0"/>
          </a:p>
          <a:p>
            <a:r>
              <a:rPr lang="en-US" dirty="0" smtClean="0"/>
              <a:t>Some fish are called oily because they are rich in certain types of fats, called omega 3 fatty acids, which help us to keep our heart healthy.</a:t>
            </a:r>
          </a:p>
          <a:p>
            <a:endParaRPr lang="en-US" dirty="0" smtClean="0"/>
          </a:p>
          <a:p>
            <a:r>
              <a:rPr lang="ro-RO" dirty="0" smtClean="0"/>
              <a:t>E</a:t>
            </a:r>
            <a:r>
              <a:rPr lang="en-US" dirty="0" err="1" smtClean="0"/>
              <a:t>xample</a:t>
            </a:r>
            <a:r>
              <a:rPr lang="en-US" dirty="0" smtClean="0"/>
              <a:t> of oily fish: sardines, herring, tuna thrive, sardine, mackerel, carp and salmon.</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9738" b="89888" l="6000" r="90000">
                        <a14:foregroundMark x1="12444" y1="38951" x2="6000" y2="53184"/>
                        <a14:foregroundMark x1="54000" y1="14607" x2="90000" y2="37828"/>
                        <a14:foregroundMark x1="57556" y1="30337" x2="87111" y2="47566"/>
                        <a14:foregroundMark x1="22000" y1="64794" x2="69556" y2="84270"/>
                        <a14:foregroundMark x1="72889" y1="40824" x2="88889" y2="43446"/>
                        <a14:foregroundMark x1="68444" y1="36704" x2="84889" y2="37079"/>
                        <a14:foregroundMark x1="73556" y1="28090" x2="82667" y2="48315"/>
                        <a14:foregroundMark x1="81333" y1="31086" x2="85333" y2="39700"/>
                        <a14:foregroundMark x1="73333" y1="44944" x2="85333" y2="33333"/>
                        <a14:foregroundMark x1="76444" y1="33333" x2="75556" y2="51685"/>
                        <a14:foregroundMark x1="74000" y1="41573" x2="75111" y2="50562"/>
                        <a14:foregroundMark x1="74444" y1="41573" x2="74444" y2="48689"/>
                        <a14:foregroundMark x1="85333" y1="34831" x2="87778" y2="44944"/>
                        <a14:backgroundMark x1="51111" y1="15730" x2="88222" y2="32210"/>
                        <a14:backgroundMark x1="72444" y1="34831" x2="90444" y2="40075"/>
                        <a14:backgroundMark x1="72444" y1="46442" x2="91556" y2="25468"/>
                        <a14:backgroundMark x1="86444" y1="56554" x2="69333" y2="85768"/>
                        <a14:backgroundMark x1="64444" y1="84644" x2="69778" y2="81648"/>
                        <a14:backgroundMark x1="71556" y1="82022" x2="62444" y2="86142"/>
                      </a14:backgroundRemoval>
                    </a14:imgEffect>
                  </a14:imgLayer>
                </a14:imgProps>
              </a:ext>
              <a:ext uri="{28A0092B-C50C-407E-A947-70E740481C1C}">
                <a14:useLocalDpi xmlns:a14="http://schemas.microsoft.com/office/drawing/2010/main" val="0"/>
              </a:ext>
            </a:extLst>
          </a:blip>
          <a:stretch>
            <a:fillRect/>
          </a:stretch>
        </p:blipFill>
        <p:spPr>
          <a:xfrm>
            <a:off x="4170218" y="4145280"/>
            <a:ext cx="4572000" cy="2712720"/>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7818" y="4301490"/>
            <a:ext cx="3200400" cy="2400300"/>
          </a:xfrm>
          <a:prstGeom prst="rect">
            <a:avLst/>
          </a:prstGeom>
        </p:spPr>
      </p:pic>
      <p:pic>
        <p:nvPicPr>
          <p:cNvPr id="6"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6141" y="2057400"/>
            <a:ext cx="1913659" cy="1913659"/>
          </a:xfrm>
          <a:prstGeom prst="rect">
            <a:avLst/>
          </a:prstGeom>
        </p:spPr>
      </p:pic>
      <p:pic>
        <p:nvPicPr>
          <p:cNvPr id="7" name="Picture 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0" y="1472357"/>
            <a:ext cx="2057400" cy="1490472"/>
          </a:xfrm>
          <a:prstGeom prst="rect">
            <a:avLst/>
          </a:prstGeom>
        </p:spPr>
      </p:pic>
    </p:spTree>
    <p:extLst>
      <p:ext uri="{BB962C8B-B14F-4D97-AF65-F5344CB8AC3E}">
        <p14:creationId xmlns:p14="http://schemas.microsoft.com/office/powerpoint/2010/main" val="306864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Rectangle 1"/>
          <p:cNvSpPr/>
          <p:nvPr/>
        </p:nvSpPr>
        <p:spPr>
          <a:xfrm>
            <a:off x="152400" y="927080"/>
            <a:ext cx="8610600" cy="5632311"/>
          </a:xfrm>
          <a:prstGeom prst="rect">
            <a:avLst/>
          </a:prstGeom>
        </p:spPr>
        <p:txBody>
          <a:bodyPr wrap="square">
            <a:spAutoFit/>
          </a:bodyPr>
          <a:lstStyle/>
          <a:p>
            <a:pPr algn="just"/>
            <a:r>
              <a:rPr lang="en-US" b="1" dirty="0" smtClean="0"/>
              <a:t>To keep </a:t>
            </a:r>
            <a:r>
              <a:rPr lang="ro-RO" b="1" dirty="0" smtClean="0"/>
              <a:t>ourselves</a:t>
            </a:r>
            <a:r>
              <a:rPr lang="en-US" b="1" dirty="0" smtClean="0"/>
              <a:t> healthy and we need fat in our diet. What is important is the kind of fat </a:t>
            </a:r>
            <a:r>
              <a:rPr lang="ro-RO" b="1" dirty="0" smtClean="0"/>
              <a:t>we</a:t>
            </a:r>
            <a:r>
              <a:rPr lang="en-US" b="1" dirty="0" smtClean="0"/>
              <a:t> eat. There are two types of fat:</a:t>
            </a:r>
          </a:p>
          <a:p>
            <a:pPr algn="just"/>
            <a:endParaRPr lang="en-US" b="1" dirty="0" smtClean="0"/>
          </a:p>
          <a:p>
            <a:pPr algn="just"/>
            <a:r>
              <a:rPr lang="en-US" b="1" dirty="0" smtClean="0"/>
              <a:t>- Saturated fat - if you eat too much saturated fat raise blood cholesterol you risk that increases the chance of having heart disease.</a:t>
            </a:r>
          </a:p>
          <a:p>
            <a:pPr algn="just"/>
            <a:endParaRPr lang="en-US" b="1" dirty="0" smtClean="0"/>
          </a:p>
          <a:p>
            <a:pPr algn="just"/>
            <a:r>
              <a:rPr lang="en-US" b="1" dirty="0" smtClean="0"/>
              <a:t>- If you eat unsaturated fats, unsaturated fats instead of saturated fat can lower your blood cholesterol.</a:t>
            </a:r>
          </a:p>
          <a:p>
            <a:pPr algn="just"/>
            <a:endParaRPr lang="en-US" b="1" dirty="0" smtClean="0"/>
          </a:p>
          <a:p>
            <a:pPr algn="just"/>
            <a:r>
              <a:rPr lang="en-US" b="1" dirty="0" smtClean="0"/>
              <a:t>Try to reduce foods high in saturated fats and replace them with foods with unsaturated fats such as vegetable oils (sunflower oil, olive oil, canola oil), oily fish, nuts, seeds and avocado.</a:t>
            </a:r>
            <a:endParaRPr lang="ro-RO" b="1" dirty="0" smtClean="0"/>
          </a:p>
          <a:p>
            <a:pPr algn="just"/>
            <a:endParaRPr lang="ro-RO" b="1" dirty="0"/>
          </a:p>
          <a:p>
            <a:pPr algn="just"/>
            <a:r>
              <a:rPr lang="ro-RO" b="1" dirty="0" smtClean="0"/>
              <a:t>We</a:t>
            </a:r>
            <a:r>
              <a:rPr lang="en-US" b="1" dirty="0" smtClean="0"/>
              <a:t> should try to eat fewer foods that contain sugar, such as sweets, cakes, biscuits and soft drink without sugar. If we consume these products too often can cause side effects such as: loss of teeth, if these products are used between meals. Many of the foods that have sugar in content may have more calories, so if you get rid of sugar, you could have a little help on weight control.</a:t>
            </a:r>
          </a:p>
          <a:p>
            <a:pPr algn="just"/>
            <a:endParaRPr lang="en-US" b="1" dirty="0"/>
          </a:p>
        </p:txBody>
      </p:sp>
      <p:sp>
        <p:nvSpPr>
          <p:cNvPr id="4" name="Rectangle 3"/>
          <p:cNvSpPr/>
          <p:nvPr/>
        </p:nvSpPr>
        <p:spPr>
          <a:xfrm>
            <a:off x="1869981" y="152400"/>
            <a:ext cx="540404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3200" b="1" spc="50" dirty="0" smtClean="0">
                <a:ln w="11430">
                  <a:solidFill>
                    <a:srgbClr val="002060"/>
                  </a:solidFill>
                </a:ln>
                <a:solidFill>
                  <a:srgbClr val="0070C0"/>
                </a:solidFill>
                <a:effectLst>
                  <a:outerShdw blurRad="76200" dist="50800" dir="5400000" algn="tl" rotWithShape="0">
                    <a:srgbClr val="000000">
                      <a:alpha val="65000"/>
                    </a:srgbClr>
                  </a:outerShdw>
                </a:effectLst>
              </a:rPr>
              <a:t>Saturated fat and sugar</a:t>
            </a:r>
            <a:endParaRPr lang="en-US" sz="3200" b="1" spc="50" dirty="0">
              <a:ln w="11430">
                <a:solidFill>
                  <a:srgbClr val="002060"/>
                </a:solidFill>
              </a:ln>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7305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17043"/>
            <a:ext cx="4648200" cy="3139321"/>
          </a:xfrm>
          <a:prstGeom prst="rect">
            <a:avLst/>
          </a:prstGeom>
        </p:spPr>
        <p:txBody>
          <a:bodyPr wrap="square">
            <a:spAutoFit/>
          </a:bodyPr>
          <a:lstStyle/>
          <a:p>
            <a:pPr algn="just"/>
            <a:r>
              <a:rPr lang="en-US" dirty="0" smtClean="0"/>
              <a:t>Many people believe they do not consume too much salt, especially if </a:t>
            </a:r>
            <a:r>
              <a:rPr lang="ro-RO" dirty="0" smtClean="0"/>
              <a:t>they</a:t>
            </a:r>
            <a:r>
              <a:rPr lang="en-US" dirty="0" smtClean="0"/>
              <a:t> add in food. Do not be so sure!</a:t>
            </a:r>
          </a:p>
          <a:p>
            <a:pPr algn="just"/>
            <a:endParaRPr lang="en-US" dirty="0" smtClean="0"/>
          </a:p>
          <a:p>
            <a:pPr algn="just"/>
            <a:r>
              <a:rPr lang="en-US" dirty="0" smtClean="0"/>
              <a:t>Every day 85% men and 69% women consume more salt</a:t>
            </a:r>
            <a:r>
              <a:rPr lang="ro-RO" dirty="0" smtClean="0"/>
              <a:t> then admitted</a:t>
            </a:r>
            <a:r>
              <a:rPr lang="en-US" dirty="0" smtClean="0"/>
              <a:t>. Adults and children over 11 years should consume no more than 6 grams per day. Young children should consume much less.</a:t>
            </a:r>
          </a:p>
          <a:p>
            <a:pPr algn="just"/>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04" y="797288"/>
            <a:ext cx="3179205" cy="3200400"/>
          </a:xfrm>
          <a:prstGeom prst="rect">
            <a:avLst/>
          </a:prstGeom>
        </p:spPr>
      </p:pic>
      <p:sp>
        <p:nvSpPr>
          <p:cNvPr id="4" name="Rectangle 3"/>
          <p:cNvSpPr/>
          <p:nvPr/>
        </p:nvSpPr>
        <p:spPr>
          <a:xfrm>
            <a:off x="2895600" y="4114800"/>
            <a:ext cx="5295900" cy="2031325"/>
          </a:xfrm>
          <a:prstGeom prst="rect">
            <a:avLst/>
          </a:prstGeom>
        </p:spPr>
        <p:txBody>
          <a:bodyPr wrap="square">
            <a:spAutoFit/>
          </a:bodyPr>
          <a:lstStyle/>
          <a:p>
            <a:pPr algn="just"/>
            <a:r>
              <a:rPr lang="en-US" dirty="0" smtClean="0"/>
              <a:t>75% of the salt we eat is already in the food you buy, for example, cereal, soup, cooked meat and sauces. In conclusion, you already eat more salt than you should. Excessive consumption of salt can lower blood as a consequence. People with high blood pressure may have heart problems or a heart attack.</a:t>
            </a:r>
            <a:endParaRPr lang="en-US" dirty="0"/>
          </a:p>
        </p:txBody>
      </p:sp>
      <p:sp>
        <p:nvSpPr>
          <p:cNvPr id="5" name="Rectangle 4"/>
          <p:cNvSpPr/>
          <p:nvPr/>
        </p:nvSpPr>
        <p:spPr>
          <a:xfrm>
            <a:off x="381000" y="103257"/>
            <a:ext cx="535435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Our health and salt</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3886200"/>
            <a:ext cx="1981200" cy="2857500"/>
          </a:xfrm>
          <a:prstGeom prst="rect">
            <a:avLst/>
          </a:prstGeom>
        </p:spPr>
      </p:pic>
    </p:spTree>
    <p:extLst>
      <p:ext uri="{BB962C8B-B14F-4D97-AF65-F5344CB8AC3E}">
        <p14:creationId xmlns:p14="http://schemas.microsoft.com/office/powerpoint/2010/main" val="196795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228600" y="304800"/>
            <a:ext cx="8449750" cy="923330"/>
          </a:xfrm>
          <a:prstGeom prst="rect">
            <a:avLst/>
          </a:prstGeom>
          <a:noFill/>
        </p:spPr>
        <p:txBody>
          <a:bodyPr wrap="none" lIns="91440" tIns="45720" rIns="91440" bIns="45720">
            <a:spAutoFit/>
          </a:bodyPr>
          <a:lstStyle/>
          <a:p>
            <a:pPr algn="ctr"/>
            <a:r>
              <a:rPr lang="ro-RO"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What should we drink?</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99801" l="87" r="99653">
                        <a14:foregroundMark x1="21484" y1="2837" x2="57595" y2="46043"/>
                        <a14:foregroundMark x1="21832" y1="6073" x2="49306" y2="41812"/>
                        <a14:foregroundMark x1="7899" y1="47088" x2="130" y2="56147"/>
                        <a14:foregroundMark x1="82248" y1="76157" x2="81901" y2="99801"/>
                        <a14:foregroundMark x1="92448" y1="91538" x2="99696" y2="95968"/>
                        <a14:foregroundMark x1="24089" y1="1195" x2="32899" y2="14535"/>
                        <a14:foregroundMark x1="38542" y1="33748" x2="48394" y2="38576"/>
                        <a14:foregroundMark x1="38194" y1="34744" x2="46484" y2="38178"/>
                        <a14:foregroundMark x1="19705" y1="7666" x2="30078" y2="21404"/>
                        <a14:foregroundMark x1="18663" y1="6670" x2="26215" y2="18168"/>
                        <a14:foregroundMark x1="19358" y1="6869" x2="23915" y2="1394"/>
                        <a14:foregroundMark x1="38021" y1="15132" x2="24262" y2="0"/>
                        <a14:foregroundMark x1="38715" y1="13141" x2="35894" y2="17969"/>
                        <a14:foregroundMark x1="45616" y1="25635" x2="48394" y2="29268"/>
                      </a14:backgroundRemoval>
                    </a14:imgEffect>
                  </a14:imgLayer>
                </a14:imgProps>
              </a:ext>
              <a:ext uri="{28A0092B-C50C-407E-A947-70E740481C1C}">
                <a14:useLocalDpi xmlns:a14="http://schemas.microsoft.com/office/drawing/2010/main" val="0"/>
              </a:ext>
            </a:extLst>
          </a:blip>
          <a:stretch>
            <a:fillRect/>
          </a:stretch>
        </p:blipFill>
        <p:spPr>
          <a:xfrm>
            <a:off x="6019801" y="1831472"/>
            <a:ext cx="2658550" cy="2318154"/>
          </a:xfrm>
          <a:prstGeom prst="rect">
            <a:avLst/>
          </a:prstGeom>
        </p:spPr>
      </p:pic>
      <p:sp>
        <p:nvSpPr>
          <p:cNvPr id="3" name="Rectangle 2"/>
          <p:cNvSpPr/>
          <p:nvPr/>
        </p:nvSpPr>
        <p:spPr>
          <a:xfrm>
            <a:off x="220150" y="1524000"/>
            <a:ext cx="8458200" cy="4893647"/>
          </a:xfrm>
          <a:prstGeom prst="rect">
            <a:avLst/>
          </a:prstGeom>
        </p:spPr>
        <p:txBody>
          <a:bodyPr wrap="square">
            <a:spAutoFit/>
          </a:bodyPr>
          <a:lstStyle/>
          <a:p>
            <a:pPr algn="just"/>
            <a:r>
              <a:rPr lang="en-US" sz="2400" b="1" dirty="0" smtClean="0">
                <a:effectLst>
                  <a:outerShdw blurRad="38100" dist="38100" dir="2700000" algn="tl">
                    <a:srgbClr val="000000">
                      <a:alpha val="43137"/>
                    </a:srgbClr>
                  </a:outerShdw>
                </a:effectLst>
              </a:rPr>
              <a:t>You should drink 1.2 liters of water or other fluids every day to not dehydrate. When the weather is warm or when the body needs more water, but avoid to drink with a high sugar content.</a:t>
            </a:r>
          </a:p>
          <a:p>
            <a:endParaRPr lang="en-US" sz="2400" dirty="0" smtClean="0"/>
          </a:p>
          <a:p>
            <a:pPr algn="just"/>
            <a:r>
              <a:rPr lang="en-US" sz="2400" b="1" dirty="0" smtClean="0">
                <a:effectLst>
                  <a:outerShdw blurRad="38100" dist="38100" dir="2700000" algn="tl">
                    <a:srgbClr val="000000">
                      <a:alpha val="43137"/>
                    </a:srgbClr>
                  </a:outerShdw>
                </a:effectLst>
              </a:rPr>
              <a:t>Alcohol</a:t>
            </a:r>
          </a:p>
          <a:p>
            <a:pPr algn="just"/>
            <a:endParaRPr lang="en-US" sz="2400" b="1" dirty="0" smtClean="0">
              <a:effectLst>
                <a:outerShdw blurRad="38100" dist="38100" dir="2700000" algn="tl">
                  <a:srgbClr val="000000">
                    <a:alpha val="43137"/>
                  </a:srgbClr>
                </a:outerShdw>
              </a:effectLst>
            </a:endParaRPr>
          </a:p>
          <a:p>
            <a:pPr algn="just"/>
            <a:r>
              <a:rPr lang="en-US" sz="2400" b="1" dirty="0" smtClean="0">
                <a:effectLst>
                  <a:outerShdw blurRad="38100" dist="38100" dir="2700000" algn="tl">
                    <a:srgbClr val="000000">
                      <a:alpha val="43137"/>
                    </a:srgbClr>
                  </a:outerShdw>
                </a:effectLst>
              </a:rPr>
              <a:t>There's nothing wrong with the occasional drink, but drinking over the limit causes problems. Alcohol has more calories in content, so if you remove it from the list you, it will reduce weight. Women can drink 2 or 3 units of alcohol, and men 3 or 4 units a day, without having a risk to health.</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785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0" y="1293397"/>
            <a:ext cx="4377577" cy="4377577"/>
          </a:xfrm>
          <a:prstGeom prst="rect">
            <a:avLst/>
          </a:prstGeom>
        </p:spPr>
      </p:pic>
      <p:sp>
        <p:nvSpPr>
          <p:cNvPr id="2" name="Rectangle 1"/>
          <p:cNvSpPr/>
          <p:nvPr/>
        </p:nvSpPr>
        <p:spPr>
          <a:xfrm>
            <a:off x="304800" y="228600"/>
            <a:ext cx="8289449" cy="923330"/>
          </a:xfrm>
          <a:prstGeom prst="rect">
            <a:avLst/>
          </a:prstGeom>
          <a:noFill/>
        </p:spPr>
        <p:txBody>
          <a:bodyPr wrap="none" lIns="91440" tIns="45720" rIns="91440" bIns="45720">
            <a:spAutoFit/>
          </a:bodyPr>
          <a:lstStyle/>
          <a:p>
            <a:pPr algn="ctr"/>
            <a:r>
              <a:rPr lang="ro-RO"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about breakfast?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64" r="9678"/>
          <a:stretch/>
        </p:blipFill>
        <p:spPr>
          <a:xfrm>
            <a:off x="152401" y="3860292"/>
            <a:ext cx="3449782" cy="2997708"/>
          </a:xfrm>
          <a:prstGeom prst="rect">
            <a:avLst/>
          </a:prstGeom>
        </p:spPr>
      </p:pic>
      <p:sp>
        <p:nvSpPr>
          <p:cNvPr id="3" name="Rectangle 2"/>
          <p:cNvSpPr/>
          <p:nvPr/>
        </p:nvSpPr>
        <p:spPr>
          <a:xfrm>
            <a:off x="304799" y="1371600"/>
            <a:ext cx="8289449" cy="3139321"/>
          </a:xfrm>
          <a:prstGeom prst="rect">
            <a:avLst/>
          </a:prstGeom>
        </p:spPr>
        <p:txBody>
          <a:bodyPr wrap="square">
            <a:spAutoFit/>
          </a:bodyPr>
          <a:lstStyle/>
          <a:p>
            <a:pPr algn="just"/>
            <a:r>
              <a:rPr lang="en-US" dirty="0" smtClean="0"/>
              <a:t>Breakfast can help us </a:t>
            </a:r>
            <a:r>
              <a:rPr lang="ro-RO" dirty="0" smtClean="0"/>
              <a:t>have</a:t>
            </a:r>
            <a:r>
              <a:rPr lang="en-US" dirty="0" smtClean="0"/>
              <a:t> enough energy to face the day</a:t>
            </a:r>
            <a:r>
              <a:rPr lang="ro-RO" dirty="0" smtClean="0"/>
              <a:t>. It</a:t>
            </a:r>
            <a:r>
              <a:rPr lang="en-US" dirty="0" smtClean="0"/>
              <a:t> will also be extra vitamins and minerals. Some people skip breakfast, thinking that help them get rid of weight. But they are wrong, these decisions can have serious consequences on us because we can miss important nutrients.</a:t>
            </a:r>
          </a:p>
          <a:p>
            <a:pPr algn="just"/>
            <a:endParaRPr lang="en-US" dirty="0" smtClean="0"/>
          </a:p>
          <a:p>
            <a:pPr algn="just"/>
            <a:r>
              <a:rPr lang="en-US" dirty="0" smtClean="0"/>
              <a:t>The researchers found that breakfast can help diets. If we skip breakfast, we'll probably get hungry before lunch and take a snack. Tasting it was a donut, pastry or biscuits, things full of sugar and fat.</a:t>
            </a:r>
          </a:p>
          <a:p>
            <a:pPr algn="just"/>
            <a:endParaRPr lang="en-US" dirty="0" smtClean="0"/>
          </a:p>
          <a:p>
            <a:pPr algn="just"/>
            <a:r>
              <a:rPr lang="en-US" dirty="0" smtClean="0"/>
              <a:t>So why not pick a bowl full of whole grains, with chunks of banana and a glass of orange juice for a healthy breakfast?</a:t>
            </a:r>
            <a:endParaRPr lang="en-US" dirty="0"/>
          </a:p>
        </p:txBody>
      </p:sp>
      <p:sp>
        <p:nvSpPr>
          <p:cNvPr id="4" name="TextBox 3"/>
          <p:cNvSpPr txBox="1"/>
          <p:nvPr/>
        </p:nvSpPr>
        <p:spPr>
          <a:xfrm>
            <a:off x="2667000" y="5181600"/>
            <a:ext cx="5927248" cy="923330"/>
          </a:xfrm>
          <a:prstGeom prst="rect">
            <a:avLst/>
          </a:prstGeom>
          <a:noFill/>
        </p:spPr>
        <p:txBody>
          <a:bodyPr wrap="square" rtlCol="0">
            <a:spAutoFit/>
          </a:bodyPr>
          <a:lstStyle/>
          <a:p>
            <a:pPr algn="r"/>
            <a:r>
              <a:rPr lang="ro-RO" dirty="0" smtClean="0"/>
              <a:t>Hope we helped you to become a healthier person,</a:t>
            </a:r>
          </a:p>
          <a:p>
            <a:pPr algn="r"/>
            <a:r>
              <a:rPr lang="ro-RO" dirty="0" smtClean="0"/>
              <a:t>Victor and Raluca</a:t>
            </a:r>
          </a:p>
          <a:p>
            <a:pPr algn="r"/>
            <a:r>
              <a:rPr lang="ro-RO" dirty="0" smtClean="0"/>
              <a:t>Clasa a VIII-a D</a:t>
            </a:r>
            <a:endParaRPr lang="en-US" dirty="0"/>
          </a:p>
        </p:txBody>
      </p:sp>
    </p:spTree>
    <p:extLst>
      <p:ext uri="{BB962C8B-B14F-4D97-AF65-F5344CB8AC3E}">
        <p14:creationId xmlns:p14="http://schemas.microsoft.com/office/powerpoint/2010/main" val="1332679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120</TotalTime>
  <Words>1000</Words>
  <Application>Microsoft Office PowerPoint</Application>
  <PresentationFormat>On-screen Show (4:3)</PresentationFormat>
  <Paragraphs>62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2013-07-07T08:01:21Z</dcterms:created>
  <dcterms:modified xsi:type="dcterms:W3CDTF">2013-07-07T10:01:41Z</dcterms:modified>
</cp:coreProperties>
</file>