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sldIdLst>
    <p:sldId id="256" r:id="rId2"/>
    <p:sldId id="257" r:id="rId3"/>
    <p:sldId id="258" r:id="rId4"/>
    <p:sldId id="259" r:id="rId5"/>
    <p:sldId id="275" r:id="rId6"/>
    <p:sldId id="265" r:id="rId7"/>
    <p:sldId id="266" r:id="rId8"/>
    <p:sldId id="263" r:id="rId9"/>
    <p:sldId id="264" r:id="rId10"/>
    <p:sldId id="276" r:id="rId11"/>
    <p:sldId id="273" r:id="rId12"/>
    <p:sldId id="274" r:id="rId13"/>
    <p:sldId id="267" r:id="rId14"/>
    <p:sldId id="269" r:id="rId15"/>
    <p:sldId id="277" r:id="rId16"/>
    <p:sldId id="270" r:id="rId17"/>
    <p:sldId id="278" r:id="rId18"/>
    <p:sldId id="271"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0" autoAdjust="0"/>
    <p:restoredTop sz="94660"/>
  </p:normalViewPr>
  <p:slideViewPr>
    <p:cSldViewPr>
      <p:cViewPr varScale="1">
        <p:scale>
          <a:sx n="69" d="100"/>
          <a:sy n="69" d="100"/>
        </p:scale>
        <p:origin x="-1392"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6E328-1EC7-43A3-B047-D0E1C1377906}" type="datetimeFigureOut">
              <a:rPr lang="el-GR" smtClean="0"/>
              <a:pPr/>
              <a:t>12/4/2013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A2D5BC-41A9-45F3-8433-E73F32A6E3F9}" type="slidenum">
              <a:rPr lang="el-GR" smtClean="0"/>
              <a:pPr/>
              <a:t>‹#›</a:t>
            </a:fld>
            <a:endParaRPr lang="el-GR"/>
          </a:p>
        </p:txBody>
      </p:sp>
    </p:spTree>
    <p:extLst>
      <p:ext uri="{BB962C8B-B14F-4D97-AF65-F5344CB8AC3E}">
        <p14:creationId xmlns:p14="http://schemas.microsoft.com/office/powerpoint/2010/main" val="1897036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Gus g the lead guitar player is also guitarist of </a:t>
            </a:r>
            <a:r>
              <a:rPr lang="en-US" dirty="0" err="1" smtClean="0"/>
              <a:t>Ozzy</a:t>
            </a:r>
            <a:r>
              <a:rPr lang="en-US" dirty="0" smtClean="0"/>
              <a:t> </a:t>
            </a:r>
            <a:r>
              <a:rPr lang="en-US" dirty="0" err="1" smtClean="0"/>
              <a:t>Osboune</a:t>
            </a:r>
            <a:r>
              <a:rPr lang="en-US" dirty="0" smtClean="0"/>
              <a:t> </a:t>
            </a:r>
            <a:endParaRPr lang="el-GR" dirty="0"/>
          </a:p>
        </p:txBody>
      </p:sp>
      <p:sp>
        <p:nvSpPr>
          <p:cNvPr id="4" name="3 - Θέση αριθμού διαφάνειας"/>
          <p:cNvSpPr>
            <a:spLocks noGrp="1"/>
          </p:cNvSpPr>
          <p:nvPr>
            <p:ph type="sldNum" sz="quarter" idx="10"/>
          </p:nvPr>
        </p:nvSpPr>
        <p:spPr/>
        <p:txBody>
          <a:bodyPr/>
          <a:lstStyle/>
          <a:p>
            <a:fld id="{A7A2D5BC-41A9-45F3-8433-E73F32A6E3F9}" type="slidenum">
              <a:rPr lang="el-GR" smtClean="0"/>
              <a:pPr/>
              <a:t>16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C8AF9652-1CF8-48C9-9CF7-F96BF454CDC9}" type="datetimeFigureOut">
              <a:rPr lang="el-GR" smtClean="0"/>
              <a:pPr/>
              <a:t>12/4/2013</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99A6A467-24C5-4D51-9230-09F39B30A51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8AF9652-1CF8-48C9-9CF7-F96BF454CDC9}" type="datetimeFigureOut">
              <a:rPr lang="el-GR" smtClean="0"/>
              <a:pPr/>
              <a:t>12/4/2013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99A6A467-24C5-4D51-9230-09F39B30A51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8AF9652-1CF8-48C9-9CF7-F96BF454CDC9}" type="datetimeFigureOut">
              <a:rPr lang="el-GR" smtClean="0"/>
              <a:pPr/>
              <a:t>12/4/2013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99A6A467-24C5-4D51-9230-09F39B30A51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8AF9652-1CF8-48C9-9CF7-F96BF454CDC9}" type="datetimeFigureOut">
              <a:rPr lang="el-GR" smtClean="0"/>
              <a:pPr/>
              <a:t>12/4/2013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99A6A467-24C5-4D51-9230-09F39B30A51C}"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C8AF9652-1CF8-48C9-9CF7-F96BF454CDC9}" type="datetimeFigureOut">
              <a:rPr lang="el-GR" smtClean="0"/>
              <a:pPr/>
              <a:t>12/4/2013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99A6A467-24C5-4D51-9230-09F39B30A51C}"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8AF9652-1CF8-48C9-9CF7-F96BF454CDC9}" type="datetimeFigureOut">
              <a:rPr lang="el-GR" smtClean="0"/>
              <a:pPr/>
              <a:t>12/4/2013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99A6A467-24C5-4D51-9230-09F39B30A51C}"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C8AF9652-1CF8-48C9-9CF7-F96BF454CDC9}" type="datetimeFigureOut">
              <a:rPr lang="el-GR" smtClean="0"/>
              <a:pPr/>
              <a:t>12/4/2013</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99A6A467-24C5-4D51-9230-09F39B30A51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C8AF9652-1CF8-48C9-9CF7-F96BF454CDC9}" type="datetimeFigureOut">
              <a:rPr lang="el-GR" smtClean="0"/>
              <a:pPr/>
              <a:t>12/4/2013</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99A6A467-24C5-4D51-9230-09F39B30A51C}"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C8AF9652-1CF8-48C9-9CF7-F96BF454CDC9}" type="datetimeFigureOut">
              <a:rPr lang="el-GR" smtClean="0"/>
              <a:pPr/>
              <a:t>12/4/2013</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99A6A467-24C5-4D51-9230-09F39B30A51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C8AF9652-1CF8-48C9-9CF7-F96BF454CDC9}" type="datetimeFigureOut">
              <a:rPr lang="el-GR" smtClean="0"/>
              <a:pPr/>
              <a:t>12/4/2013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99A6A467-24C5-4D51-9230-09F39B30A51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C8AF9652-1CF8-48C9-9CF7-F96BF454CDC9}" type="datetimeFigureOut">
              <a:rPr lang="el-GR" smtClean="0"/>
              <a:pPr/>
              <a:t>12/4/2013</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99A6A467-24C5-4D51-9230-09F39B30A51C}"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8AF9652-1CF8-48C9-9CF7-F96BF454CDC9}" type="datetimeFigureOut">
              <a:rPr lang="el-GR" smtClean="0"/>
              <a:pPr/>
              <a:t>12/4/2013</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9A6A467-24C5-4D51-9230-09F39B30A51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195736" y="0"/>
            <a:ext cx="4896544" cy="945450"/>
          </a:xfrm>
        </p:spPr>
        <p:txBody>
          <a:bodyPr>
            <a:normAutofit/>
          </a:bodyPr>
          <a:lstStyle/>
          <a:p>
            <a:r>
              <a:rPr lang="en-US" sz="4000" dirty="0" smtClean="0">
                <a:latin typeface="Cambria Math" pitchFamily="18" charset="0"/>
                <a:ea typeface="Cambria Math" pitchFamily="18" charset="0"/>
                <a:cs typeface="Arial Unicode MS" pitchFamily="34" charset="-128"/>
              </a:rPr>
              <a:t>Greek  Music History</a:t>
            </a:r>
            <a:endParaRPr lang="el-GR" sz="4000" dirty="0">
              <a:latin typeface="Cambria Math" pitchFamily="18" charset="0"/>
              <a:ea typeface="Cambria Math" pitchFamily="18" charset="0"/>
              <a:cs typeface="Arial Unicode MS" pitchFamily="34" charset="-128"/>
            </a:endParaRPr>
          </a:p>
        </p:txBody>
      </p:sp>
      <p:pic>
        <p:nvPicPr>
          <p:cNvPr id="10243" name="Picture 3"/>
          <p:cNvPicPr>
            <a:picLocks noChangeAspect="1" noChangeArrowheads="1"/>
          </p:cNvPicPr>
          <p:nvPr/>
        </p:nvPicPr>
        <p:blipFill>
          <a:blip r:embed="rId2" cstate="print"/>
          <a:srcRect/>
          <a:stretch>
            <a:fillRect/>
          </a:stretch>
        </p:blipFill>
        <p:spPr bwMode="auto">
          <a:xfrm>
            <a:off x="3563888" y="2420888"/>
            <a:ext cx="2198444" cy="2161803"/>
          </a:xfrm>
          <a:prstGeom prst="rect">
            <a:avLst/>
          </a:prstGeom>
          <a:noFill/>
          <a:ln w="9525">
            <a:noFill/>
            <a:miter lim="800000"/>
            <a:headEnd/>
            <a:tailEnd/>
          </a:ln>
          <a:effectLst/>
        </p:spPr>
      </p:pic>
      <p:pic>
        <p:nvPicPr>
          <p:cNvPr id="16386" name="Picture 2" descr="http://www.siglermusiconline.com/store/pc/catalog/Shure/55sh_lg.jpg"/>
          <p:cNvPicPr>
            <a:picLocks noChangeAspect="1" noChangeArrowheads="1"/>
          </p:cNvPicPr>
          <p:nvPr/>
        </p:nvPicPr>
        <p:blipFill>
          <a:blip r:embed="rId3" cstate="print"/>
          <a:srcRect/>
          <a:stretch>
            <a:fillRect/>
          </a:stretch>
        </p:blipFill>
        <p:spPr bwMode="auto">
          <a:xfrm>
            <a:off x="0" y="2852936"/>
            <a:ext cx="1512168" cy="1512168"/>
          </a:xfrm>
          <a:prstGeom prst="rect">
            <a:avLst/>
          </a:prstGeom>
          <a:noFill/>
        </p:spPr>
      </p:pic>
      <p:pic>
        <p:nvPicPr>
          <p:cNvPr id="16388" name="Picture 4" descr="http://soc-arksrv3.aegean.gr/music/instruments/Laouto.jpg"/>
          <p:cNvPicPr>
            <a:picLocks noChangeAspect="1" noChangeArrowheads="1"/>
          </p:cNvPicPr>
          <p:nvPr/>
        </p:nvPicPr>
        <p:blipFill>
          <a:blip r:embed="rId4" cstate="print"/>
          <a:srcRect/>
          <a:stretch>
            <a:fillRect/>
          </a:stretch>
        </p:blipFill>
        <p:spPr bwMode="auto">
          <a:xfrm>
            <a:off x="4355976" y="4769768"/>
            <a:ext cx="2798231" cy="2088232"/>
          </a:xfrm>
          <a:prstGeom prst="rect">
            <a:avLst/>
          </a:prstGeom>
          <a:noFill/>
        </p:spPr>
      </p:pic>
      <p:pic>
        <p:nvPicPr>
          <p:cNvPr id="16390" name="Picture 6" descr="http://www.dv247.com/assets/products/73187_l.jpg"/>
          <p:cNvPicPr>
            <a:picLocks noChangeAspect="1" noChangeArrowheads="1"/>
          </p:cNvPicPr>
          <p:nvPr/>
        </p:nvPicPr>
        <p:blipFill>
          <a:blip r:embed="rId5" cstate="print"/>
          <a:srcRect/>
          <a:stretch>
            <a:fillRect/>
          </a:stretch>
        </p:blipFill>
        <p:spPr bwMode="auto">
          <a:xfrm>
            <a:off x="467544" y="4193704"/>
            <a:ext cx="2664296" cy="2664296"/>
          </a:xfrm>
          <a:prstGeom prst="rect">
            <a:avLst/>
          </a:prstGeom>
          <a:noFill/>
        </p:spPr>
      </p:pic>
      <p:pic>
        <p:nvPicPr>
          <p:cNvPr id="16392" name="Picture 8" descr="http://soc-arksrv3.aegean.gr/music/instruments/Zournas.jpg"/>
          <p:cNvPicPr>
            <a:picLocks noChangeAspect="1" noChangeArrowheads="1"/>
          </p:cNvPicPr>
          <p:nvPr/>
        </p:nvPicPr>
        <p:blipFill>
          <a:blip r:embed="rId6" cstate="print"/>
          <a:srcRect/>
          <a:stretch>
            <a:fillRect/>
          </a:stretch>
        </p:blipFill>
        <p:spPr bwMode="auto">
          <a:xfrm>
            <a:off x="1331640" y="2852936"/>
            <a:ext cx="1943177" cy="1450132"/>
          </a:xfrm>
          <a:prstGeom prst="rect">
            <a:avLst/>
          </a:prstGeom>
          <a:noFill/>
        </p:spPr>
      </p:pic>
      <p:pic>
        <p:nvPicPr>
          <p:cNvPr id="16394" name="Picture 10" descr="http://www.sheetmusicdaily.com/wp-content/uploads/bouzouki.jpg"/>
          <p:cNvPicPr>
            <a:picLocks noChangeAspect="1" noChangeArrowheads="1"/>
          </p:cNvPicPr>
          <p:nvPr/>
        </p:nvPicPr>
        <p:blipFill>
          <a:blip r:embed="rId7" cstate="print"/>
          <a:srcRect/>
          <a:stretch>
            <a:fillRect/>
          </a:stretch>
        </p:blipFill>
        <p:spPr bwMode="auto">
          <a:xfrm flipH="1">
            <a:off x="683568" y="908720"/>
            <a:ext cx="2559305" cy="1800200"/>
          </a:xfrm>
          <a:prstGeom prst="rect">
            <a:avLst/>
          </a:prstGeom>
          <a:noFill/>
        </p:spPr>
      </p:pic>
      <p:pic>
        <p:nvPicPr>
          <p:cNvPr id="16396" name="Picture 12" descr="http://www.p-zaranis.gr/petros_files/enchorda/Politiki_Lyra_.jpg"/>
          <p:cNvPicPr>
            <a:picLocks noChangeAspect="1" noChangeArrowheads="1"/>
          </p:cNvPicPr>
          <p:nvPr/>
        </p:nvPicPr>
        <p:blipFill>
          <a:blip r:embed="rId8" cstate="print"/>
          <a:srcRect/>
          <a:stretch>
            <a:fillRect/>
          </a:stretch>
        </p:blipFill>
        <p:spPr bwMode="auto">
          <a:xfrm>
            <a:off x="3203848" y="4941168"/>
            <a:ext cx="636842" cy="1584176"/>
          </a:xfrm>
          <a:prstGeom prst="rect">
            <a:avLst/>
          </a:prstGeom>
          <a:noFill/>
        </p:spPr>
      </p:pic>
      <p:pic>
        <p:nvPicPr>
          <p:cNvPr id="16398" name="Picture 14" descr="http://larkinam.com/litmimages/man018.jpg"/>
          <p:cNvPicPr>
            <a:picLocks noChangeAspect="1" noChangeArrowheads="1"/>
          </p:cNvPicPr>
          <p:nvPr/>
        </p:nvPicPr>
        <p:blipFill>
          <a:blip r:embed="rId9" cstate="print"/>
          <a:srcRect/>
          <a:stretch>
            <a:fillRect/>
          </a:stretch>
        </p:blipFill>
        <p:spPr bwMode="auto">
          <a:xfrm>
            <a:off x="6804248" y="5229199"/>
            <a:ext cx="1628801" cy="1628801"/>
          </a:xfrm>
          <a:prstGeom prst="rect">
            <a:avLst/>
          </a:prstGeom>
          <a:noFill/>
        </p:spPr>
      </p:pic>
      <p:pic>
        <p:nvPicPr>
          <p:cNvPr id="16400" name="Picture 16" descr="http://www.funkybell.com/wp-content/uploads/2009/05/drums.jpg"/>
          <p:cNvPicPr>
            <a:picLocks noChangeAspect="1" noChangeArrowheads="1"/>
          </p:cNvPicPr>
          <p:nvPr/>
        </p:nvPicPr>
        <p:blipFill>
          <a:blip r:embed="rId10" cstate="print"/>
          <a:srcRect/>
          <a:stretch>
            <a:fillRect/>
          </a:stretch>
        </p:blipFill>
        <p:spPr bwMode="auto">
          <a:xfrm>
            <a:off x="6588224" y="1412776"/>
            <a:ext cx="2195559" cy="1944639"/>
          </a:xfrm>
          <a:prstGeom prst="rect">
            <a:avLst/>
          </a:prstGeom>
          <a:noFill/>
        </p:spPr>
      </p:pic>
      <p:pic>
        <p:nvPicPr>
          <p:cNvPr id="16402" name="Picture 18" descr="http://synthesizerkeyboardss.com/wp-content/uploads/2012/01/Yamaha-Keyboards-Piano.jpg"/>
          <p:cNvPicPr>
            <a:picLocks noChangeAspect="1" noChangeArrowheads="1"/>
          </p:cNvPicPr>
          <p:nvPr/>
        </p:nvPicPr>
        <p:blipFill>
          <a:blip r:embed="rId11" cstate="print"/>
          <a:srcRect/>
          <a:stretch>
            <a:fillRect/>
          </a:stretch>
        </p:blipFill>
        <p:spPr bwMode="auto">
          <a:xfrm>
            <a:off x="6326296" y="3645024"/>
            <a:ext cx="2817704" cy="136815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779912" y="1481328"/>
            <a:ext cx="4906888" cy="4525963"/>
          </a:xfrm>
        </p:spPr>
        <p:txBody>
          <a:bodyPr>
            <a:normAutofit lnSpcReduction="10000"/>
          </a:bodyPr>
          <a:lstStyle/>
          <a:p>
            <a:r>
              <a:rPr lang="en-US" sz="2000" dirty="0" smtClean="0"/>
              <a:t>Folk dances in Macedonia include </a:t>
            </a:r>
            <a:r>
              <a:rPr lang="en-US" sz="2000" dirty="0" err="1" smtClean="0"/>
              <a:t>Makedonia</a:t>
            </a:r>
            <a:r>
              <a:rPr lang="en-US" sz="2000" dirty="0" smtClean="0"/>
              <a:t> (dance), </a:t>
            </a:r>
            <a:r>
              <a:rPr lang="en-US" sz="2000" dirty="0" err="1" smtClean="0"/>
              <a:t>hasapiko</a:t>
            </a:r>
            <a:r>
              <a:rPr lang="en-US" sz="2000" dirty="0" smtClean="0"/>
              <a:t>, </a:t>
            </a:r>
            <a:r>
              <a:rPr lang="en-US" sz="2000" dirty="0" err="1" smtClean="0"/>
              <a:t>leventikos</a:t>
            </a:r>
            <a:r>
              <a:rPr lang="en-US" sz="2000" dirty="0" smtClean="0"/>
              <a:t>, </a:t>
            </a:r>
            <a:r>
              <a:rPr lang="en-US" sz="2000" dirty="0" err="1" smtClean="0"/>
              <a:t>zeibekiko</a:t>
            </a:r>
            <a:r>
              <a:rPr lang="en-US" sz="2000" dirty="0" smtClean="0"/>
              <a:t>, </a:t>
            </a:r>
            <a:r>
              <a:rPr lang="en-US" sz="2000" dirty="0" err="1" smtClean="0"/>
              <a:t>zonaradiko</a:t>
            </a:r>
            <a:r>
              <a:rPr lang="en-US" sz="2000" dirty="0" smtClean="0"/>
              <a:t>, </a:t>
            </a:r>
            <a:r>
              <a:rPr lang="en-US" sz="2000" dirty="0" err="1" smtClean="0"/>
              <a:t>endeka</a:t>
            </a:r>
            <a:r>
              <a:rPr lang="en-US" sz="2000" dirty="0" smtClean="0"/>
              <a:t> </a:t>
            </a:r>
            <a:r>
              <a:rPr lang="en-US" sz="2000" dirty="0" err="1" smtClean="0"/>
              <a:t>Kozanis</a:t>
            </a:r>
            <a:r>
              <a:rPr lang="en-US" sz="2000" dirty="0" smtClean="0"/>
              <a:t>, </a:t>
            </a:r>
            <a:r>
              <a:rPr lang="en-US" sz="2000" dirty="0" err="1" smtClean="0"/>
              <a:t>samarinas</a:t>
            </a:r>
            <a:r>
              <a:rPr lang="en-US" sz="2000" dirty="0" smtClean="0"/>
              <a:t>, </a:t>
            </a:r>
            <a:r>
              <a:rPr lang="en-US" sz="2000" dirty="0" err="1" smtClean="0"/>
              <a:t>stankena</a:t>
            </a:r>
            <a:r>
              <a:rPr lang="en-US" sz="2000" dirty="0" smtClean="0"/>
              <a:t>, </a:t>
            </a:r>
            <a:r>
              <a:rPr lang="en-US" sz="2000" dirty="0" err="1" smtClean="0"/>
              <a:t>akritikos</a:t>
            </a:r>
            <a:r>
              <a:rPr lang="en-US" sz="2000" dirty="0" smtClean="0"/>
              <a:t>, </a:t>
            </a:r>
            <a:r>
              <a:rPr lang="en-US" sz="2000" dirty="0" err="1" smtClean="0"/>
              <a:t>baidouska</a:t>
            </a:r>
            <a:r>
              <a:rPr lang="en-US" sz="2000" dirty="0" smtClean="0"/>
              <a:t>, </a:t>
            </a:r>
            <a:r>
              <a:rPr lang="en-US" sz="2000" dirty="0" err="1" smtClean="0"/>
              <a:t>Macedonikos</a:t>
            </a:r>
            <a:r>
              <a:rPr lang="en-US" sz="2000" dirty="0" smtClean="0"/>
              <a:t> </a:t>
            </a:r>
            <a:r>
              <a:rPr lang="en-US" sz="2000" dirty="0" err="1" smtClean="0"/>
              <a:t>antikristos</a:t>
            </a:r>
            <a:r>
              <a:rPr lang="en-US" sz="2000" dirty="0" smtClean="0"/>
              <a:t>, </a:t>
            </a:r>
            <a:r>
              <a:rPr lang="en-US" sz="2000" dirty="0" err="1" smtClean="0"/>
              <a:t>mikri</a:t>
            </a:r>
            <a:r>
              <a:rPr lang="en-US" sz="2000" dirty="0" smtClean="0"/>
              <a:t> </a:t>
            </a:r>
            <a:r>
              <a:rPr lang="en-US" sz="2000" dirty="0" err="1" smtClean="0"/>
              <a:t>Eleni</a:t>
            </a:r>
            <a:r>
              <a:rPr lang="en-US" sz="2000" dirty="0" smtClean="0"/>
              <a:t>, </a:t>
            </a:r>
            <a:r>
              <a:rPr lang="en-US" sz="2000" dirty="0" err="1" smtClean="0"/>
              <a:t>partalos</a:t>
            </a:r>
            <a:r>
              <a:rPr lang="en-US" sz="2000" dirty="0" smtClean="0"/>
              <a:t>, </a:t>
            </a:r>
            <a:r>
              <a:rPr lang="en-US" sz="2000" dirty="0" err="1" smtClean="0"/>
              <a:t>kleftikos</a:t>
            </a:r>
            <a:r>
              <a:rPr lang="en-US" sz="2000" dirty="0" smtClean="0"/>
              <a:t> </a:t>
            </a:r>
            <a:r>
              <a:rPr lang="en-US" sz="2000" dirty="0" err="1" smtClean="0"/>
              <a:t>Makedonikos</a:t>
            </a:r>
            <a:r>
              <a:rPr lang="en-US" sz="2000" dirty="0" smtClean="0"/>
              <a:t>, </a:t>
            </a:r>
            <a:r>
              <a:rPr lang="en-US" sz="2000" dirty="0" err="1" smtClean="0"/>
              <a:t>mpougatsas</a:t>
            </a:r>
            <a:r>
              <a:rPr lang="en-US" sz="2000" dirty="0" smtClean="0"/>
              <a:t>, </a:t>
            </a:r>
            <a:r>
              <a:rPr lang="en-US" sz="2000" dirty="0" err="1" smtClean="0"/>
              <a:t>kastorianos</a:t>
            </a:r>
            <a:r>
              <a:rPr lang="en-US" sz="2000" dirty="0" smtClean="0"/>
              <a:t>, </a:t>
            </a:r>
            <a:r>
              <a:rPr lang="en-US" sz="2000" dirty="0" err="1" smtClean="0"/>
              <a:t>tromakton</a:t>
            </a:r>
            <a:r>
              <a:rPr lang="en-US" sz="2000" dirty="0" smtClean="0"/>
              <a:t>, o </a:t>
            </a:r>
            <a:r>
              <a:rPr lang="en-US" sz="2000" dirty="0" err="1" smtClean="0"/>
              <a:t>Nikolos</a:t>
            </a:r>
            <a:r>
              <a:rPr lang="en-US" sz="2000" dirty="0" smtClean="0"/>
              <a:t>, </a:t>
            </a:r>
            <a:r>
              <a:rPr lang="en-US" sz="2000" dirty="0" err="1" smtClean="0"/>
              <a:t>antikrystos</a:t>
            </a:r>
            <a:r>
              <a:rPr lang="en-US" sz="2000" dirty="0" smtClean="0"/>
              <a:t>, </a:t>
            </a:r>
            <a:r>
              <a:rPr lang="en-US" sz="2000" dirty="0" err="1" smtClean="0"/>
              <a:t>sirtos</a:t>
            </a:r>
            <a:r>
              <a:rPr lang="en-US" sz="2000" dirty="0" smtClean="0"/>
              <a:t> </a:t>
            </a:r>
            <a:r>
              <a:rPr lang="en-US" sz="2000" dirty="0" err="1" smtClean="0"/>
              <a:t>Macedonias</a:t>
            </a:r>
            <a:r>
              <a:rPr lang="en-US" sz="2000" dirty="0" smtClean="0"/>
              <a:t> and </a:t>
            </a:r>
            <a:r>
              <a:rPr lang="en-US" sz="2000" dirty="0" err="1" smtClean="0"/>
              <a:t>Kapitan</a:t>
            </a:r>
            <a:r>
              <a:rPr lang="en-US" sz="2000" dirty="0" smtClean="0"/>
              <a:t> </a:t>
            </a:r>
            <a:r>
              <a:rPr lang="en-US" sz="2000" dirty="0" err="1" smtClean="0"/>
              <a:t>Louka</a:t>
            </a:r>
            <a:r>
              <a:rPr lang="en-US" sz="2000" dirty="0" smtClean="0"/>
              <a:t>. There are also folk songs which make references to the Macedonian Struggle (Greek Struggle for Macedonia), while it is notable the use of trumpets and </a:t>
            </a:r>
            <a:r>
              <a:rPr lang="en-US" sz="2000" dirty="0" err="1" smtClean="0"/>
              <a:t>koudounia</a:t>
            </a:r>
            <a:r>
              <a:rPr lang="en-US" sz="2000" dirty="0" smtClean="0"/>
              <a:t>.</a:t>
            </a:r>
            <a:endParaRPr lang="el-GR" sz="2000" dirty="0"/>
          </a:p>
        </p:txBody>
      </p:sp>
      <p:sp>
        <p:nvSpPr>
          <p:cNvPr id="3" name="2 - Τίτλος"/>
          <p:cNvSpPr>
            <a:spLocks noGrp="1"/>
          </p:cNvSpPr>
          <p:nvPr>
            <p:ph type="title"/>
          </p:nvPr>
        </p:nvSpPr>
        <p:spPr/>
        <p:txBody>
          <a:bodyPr/>
          <a:lstStyle/>
          <a:p>
            <a:r>
              <a:rPr lang="en-US" dirty="0" smtClean="0"/>
              <a:t>Music of Macedonia</a:t>
            </a:r>
            <a:endParaRPr lang="el-GR" dirty="0"/>
          </a:p>
        </p:txBody>
      </p:sp>
      <p:pic>
        <p:nvPicPr>
          <p:cNvPr id="30722" name="Picture 2" descr="http://www.pages-plus.com/JPG/cl19.jpg"/>
          <p:cNvPicPr>
            <a:picLocks noChangeAspect="1" noChangeArrowheads="1"/>
          </p:cNvPicPr>
          <p:nvPr/>
        </p:nvPicPr>
        <p:blipFill>
          <a:blip r:embed="rId2" cstate="print"/>
          <a:srcRect/>
          <a:stretch>
            <a:fillRect/>
          </a:stretch>
        </p:blipFill>
        <p:spPr bwMode="auto">
          <a:xfrm>
            <a:off x="251520" y="1916832"/>
            <a:ext cx="3888432" cy="257414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u="sng" dirty="0" smtClean="0"/>
              <a:t>Greek Singers</a:t>
            </a:r>
            <a:endParaRPr lang="el-GR" b="1" u="sng" dirty="0"/>
          </a:p>
        </p:txBody>
      </p:sp>
      <p:pic>
        <p:nvPicPr>
          <p:cNvPr id="32770" name="Picture 2" descr="http://pixhost.me/avaxhome/17/f4/000ff417_medium.jpeg"/>
          <p:cNvPicPr>
            <a:picLocks noChangeAspect="1" noChangeArrowheads="1"/>
          </p:cNvPicPr>
          <p:nvPr/>
        </p:nvPicPr>
        <p:blipFill>
          <a:blip r:embed="rId2" cstate="print"/>
          <a:srcRect/>
          <a:stretch>
            <a:fillRect/>
          </a:stretch>
        </p:blipFill>
        <p:spPr bwMode="auto">
          <a:xfrm>
            <a:off x="395536" y="1412776"/>
            <a:ext cx="2135277" cy="2304256"/>
          </a:xfrm>
          <a:prstGeom prst="rect">
            <a:avLst/>
          </a:prstGeom>
          <a:noFill/>
        </p:spPr>
      </p:pic>
      <p:pic>
        <p:nvPicPr>
          <p:cNvPr id="32772" name="Picture 4" descr="http://www.perizitito.gr/images/A/45799.jpg"/>
          <p:cNvPicPr>
            <a:picLocks noChangeAspect="1" noChangeArrowheads="1"/>
          </p:cNvPicPr>
          <p:nvPr/>
        </p:nvPicPr>
        <p:blipFill>
          <a:blip r:embed="rId3" cstate="print"/>
          <a:srcRect/>
          <a:stretch>
            <a:fillRect/>
          </a:stretch>
        </p:blipFill>
        <p:spPr bwMode="auto">
          <a:xfrm>
            <a:off x="3131840" y="1412776"/>
            <a:ext cx="2088232" cy="2153491"/>
          </a:xfrm>
          <a:prstGeom prst="rect">
            <a:avLst/>
          </a:prstGeom>
          <a:noFill/>
        </p:spPr>
      </p:pic>
      <p:pic>
        <p:nvPicPr>
          <p:cNvPr id="32774" name="Picture 6" descr="Dalaras live.jpg"/>
          <p:cNvPicPr>
            <a:picLocks noChangeAspect="1" noChangeArrowheads="1"/>
          </p:cNvPicPr>
          <p:nvPr/>
        </p:nvPicPr>
        <p:blipFill>
          <a:blip r:embed="rId4" cstate="print"/>
          <a:srcRect/>
          <a:stretch>
            <a:fillRect/>
          </a:stretch>
        </p:blipFill>
        <p:spPr bwMode="auto">
          <a:xfrm>
            <a:off x="6372200" y="1340768"/>
            <a:ext cx="1800200" cy="2390666"/>
          </a:xfrm>
          <a:prstGeom prst="rect">
            <a:avLst/>
          </a:prstGeom>
          <a:noFill/>
        </p:spPr>
      </p:pic>
      <p:sp>
        <p:nvSpPr>
          <p:cNvPr id="10" name="9 - Ορθογώνιο"/>
          <p:cNvSpPr/>
          <p:nvPr/>
        </p:nvSpPr>
        <p:spPr>
          <a:xfrm>
            <a:off x="323528" y="4149080"/>
            <a:ext cx="2574032" cy="923330"/>
          </a:xfrm>
          <a:prstGeom prst="rect">
            <a:avLst/>
          </a:prstGeom>
        </p:spPr>
        <p:txBody>
          <a:bodyPr wrap="square">
            <a:spAutoFit/>
          </a:bodyPr>
          <a:lstStyle/>
          <a:p>
            <a:r>
              <a:rPr lang="en-US" dirty="0" err="1" smtClean="0"/>
              <a:t>Haris</a:t>
            </a:r>
            <a:r>
              <a:rPr lang="en-US" dirty="0" smtClean="0"/>
              <a:t> </a:t>
            </a:r>
            <a:r>
              <a:rPr lang="en-US" dirty="0" err="1" smtClean="0"/>
              <a:t>Alexiou</a:t>
            </a:r>
            <a:r>
              <a:rPr lang="en-US" dirty="0" smtClean="0"/>
              <a:t> is a Greek </a:t>
            </a:r>
            <a:r>
              <a:rPr lang="en-US" dirty="0" err="1" smtClean="0"/>
              <a:t>laiko</a:t>
            </a:r>
            <a:r>
              <a:rPr lang="en-US" dirty="0" smtClean="0"/>
              <a:t>, </a:t>
            </a:r>
            <a:r>
              <a:rPr lang="en-US" dirty="0" err="1" smtClean="0"/>
              <a:t>entehno</a:t>
            </a:r>
            <a:r>
              <a:rPr lang="en-US" dirty="0" smtClean="0"/>
              <a:t> singer</a:t>
            </a:r>
            <a:endParaRPr lang="en-US" dirty="0"/>
          </a:p>
        </p:txBody>
      </p:sp>
      <p:sp>
        <p:nvSpPr>
          <p:cNvPr id="11" name="10 - Ορθογώνιο"/>
          <p:cNvSpPr/>
          <p:nvPr/>
        </p:nvSpPr>
        <p:spPr>
          <a:xfrm>
            <a:off x="3203848" y="4005064"/>
            <a:ext cx="2286000" cy="1477328"/>
          </a:xfrm>
          <a:prstGeom prst="rect">
            <a:avLst/>
          </a:prstGeom>
        </p:spPr>
        <p:txBody>
          <a:bodyPr wrap="square">
            <a:spAutoFit/>
          </a:bodyPr>
          <a:lstStyle/>
          <a:p>
            <a:r>
              <a:rPr lang="en-US" dirty="0" smtClean="0"/>
              <a:t>Gregory </a:t>
            </a:r>
            <a:r>
              <a:rPr lang="en-US" dirty="0" err="1" smtClean="0"/>
              <a:t>Bithikotsis</a:t>
            </a:r>
            <a:r>
              <a:rPr lang="en-US" dirty="0" smtClean="0"/>
              <a:t> was important Greek songwriter and performer</a:t>
            </a:r>
            <a:endParaRPr lang="en-US" dirty="0"/>
          </a:p>
        </p:txBody>
      </p:sp>
      <p:sp>
        <p:nvSpPr>
          <p:cNvPr id="12" name="11 - Ορθογώνιο"/>
          <p:cNvSpPr/>
          <p:nvPr/>
        </p:nvSpPr>
        <p:spPr>
          <a:xfrm>
            <a:off x="6732240" y="4005064"/>
            <a:ext cx="1349896" cy="2308324"/>
          </a:xfrm>
          <a:prstGeom prst="rect">
            <a:avLst/>
          </a:prstGeom>
        </p:spPr>
        <p:txBody>
          <a:bodyPr wrap="square">
            <a:spAutoFit/>
          </a:bodyPr>
          <a:lstStyle/>
          <a:p>
            <a:r>
              <a:rPr lang="en-US" dirty="0" err="1" smtClean="0"/>
              <a:t>Giorgos</a:t>
            </a:r>
            <a:r>
              <a:rPr lang="en-US" dirty="0" smtClean="0"/>
              <a:t> </a:t>
            </a:r>
            <a:r>
              <a:rPr lang="en-US" dirty="0" err="1" smtClean="0"/>
              <a:t>Ntalaras</a:t>
            </a:r>
            <a:r>
              <a:rPr lang="en-US" dirty="0" smtClean="0"/>
              <a:t> is a Greek </a:t>
            </a:r>
            <a:r>
              <a:rPr lang="en-US" dirty="0" err="1" smtClean="0"/>
              <a:t>laiko</a:t>
            </a:r>
            <a:r>
              <a:rPr lang="en-US" dirty="0" smtClean="0"/>
              <a:t>, </a:t>
            </a:r>
            <a:r>
              <a:rPr lang="en-US" dirty="0" err="1" smtClean="0"/>
              <a:t>entehno</a:t>
            </a:r>
            <a:r>
              <a:rPr lang="en-US" dirty="0" smtClean="0"/>
              <a:t> and </a:t>
            </a:r>
            <a:r>
              <a:rPr lang="en-US" dirty="0" err="1" smtClean="0"/>
              <a:t>rebetiko</a:t>
            </a:r>
            <a:r>
              <a:rPr lang="en-US" dirty="0" smtClean="0"/>
              <a:t> Singer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christiannaloupa.files.wordpress.com/2009/05/maria_callas_372x495.jpg"/>
          <p:cNvPicPr>
            <a:picLocks noChangeAspect="1" noChangeArrowheads="1"/>
          </p:cNvPicPr>
          <p:nvPr/>
        </p:nvPicPr>
        <p:blipFill>
          <a:blip r:embed="rId2" cstate="print"/>
          <a:srcRect/>
          <a:stretch>
            <a:fillRect/>
          </a:stretch>
        </p:blipFill>
        <p:spPr bwMode="auto">
          <a:xfrm>
            <a:off x="683568" y="1340768"/>
            <a:ext cx="2435179" cy="3240360"/>
          </a:xfrm>
          <a:prstGeom prst="rect">
            <a:avLst/>
          </a:prstGeom>
          <a:noFill/>
        </p:spPr>
      </p:pic>
      <p:pic>
        <p:nvPicPr>
          <p:cNvPr id="33796" name="Picture 4" descr="http://t0.gstatic.com/images?q=tbn:ANd9GcQzTdQEOmhYbXaeRcLzYj_Jwn5FlnR9Qn_-eA9oUkndk1LyH89_"/>
          <p:cNvPicPr>
            <a:picLocks noChangeAspect="1" noChangeArrowheads="1"/>
          </p:cNvPicPr>
          <p:nvPr/>
        </p:nvPicPr>
        <p:blipFill>
          <a:blip r:embed="rId3" cstate="print"/>
          <a:srcRect/>
          <a:stretch>
            <a:fillRect/>
          </a:stretch>
        </p:blipFill>
        <p:spPr bwMode="auto">
          <a:xfrm>
            <a:off x="3635896" y="1268760"/>
            <a:ext cx="2271648" cy="3168352"/>
          </a:xfrm>
          <a:prstGeom prst="rect">
            <a:avLst/>
          </a:prstGeom>
          <a:noFill/>
        </p:spPr>
      </p:pic>
      <p:pic>
        <p:nvPicPr>
          <p:cNvPr id="33798" name="Picture 6" descr="http://t1.gstatic.com/images?q=tbn:ANd9GcTy9y_znVnaVuikUTtGxbZ8BsBaVDyDqf9JtfWWzksqjhlN2-znXw"/>
          <p:cNvPicPr>
            <a:picLocks noChangeAspect="1" noChangeArrowheads="1"/>
          </p:cNvPicPr>
          <p:nvPr/>
        </p:nvPicPr>
        <p:blipFill>
          <a:blip r:embed="rId4" cstate="print"/>
          <a:srcRect/>
          <a:stretch>
            <a:fillRect/>
          </a:stretch>
        </p:blipFill>
        <p:spPr bwMode="auto">
          <a:xfrm>
            <a:off x="6372200" y="1340768"/>
            <a:ext cx="2160240" cy="2985881"/>
          </a:xfrm>
          <a:prstGeom prst="rect">
            <a:avLst/>
          </a:prstGeom>
          <a:noFill/>
        </p:spPr>
      </p:pic>
      <p:sp>
        <p:nvSpPr>
          <p:cNvPr id="9" name="8 - Ορθογώνιο"/>
          <p:cNvSpPr/>
          <p:nvPr/>
        </p:nvSpPr>
        <p:spPr>
          <a:xfrm>
            <a:off x="2195736" y="4797152"/>
            <a:ext cx="4572000" cy="1323439"/>
          </a:xfrm>
          <a:prstGeom prst="rect">
            <a:avLst/>
          </a:prstGeom>
        </p:spPr>
        <p:txBody>
          <a:bodyPr>
            <a:spAutoFit/>
          </a:bodyPr>
          <a:lstStyle/>
          <a:p>
            <a:r>
              <a:rPr lang="en-US" sz="2000" dirty="0" smtClean="0"/>
              <a:t> Maria Callas was an American-born Greek soprano and one of the most renowned opera singers of the 20th century. </a:t>
            </a:r>
            <a:endParaRPr lang="en-US" sz="2000" dirty="0"/>
          </a:p>
        </p:txBody>
      </p:sp>
      <p:sp>
        <p:nvSpPr>
          <p:cNvPr id="14" name="13 - Τίτλος"/>
          <p:cNvSpPr>
            <a:spLocks noGrp="1"/>
          </p:cNvSpPr>
          <p:nvPr>
            <p:ph type="ctrTitle"/>
          </p:nvPr>
        </p:nvSpPr>
        <p:spPr>
          <a:xfrm>
            <a:off x="611560" y="260648"/>
            <a:ext cx="3955976" cy="936104"/>
          </a:xfrm>
        </p:spPr>
        <p:txBody>
          <a:bodyPr/>
          <a:lstStyle/>
          <a:p>
            <a:r>
              <a:rPr lang="en-US" dirty="0" smtClean="0"/>
              <a:t>Maria Callas</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kanokratisi.gr/images/stories/artist/vissh/vissh_2.jpg"/>
          <p:cNvPicPr>
            <a:picLocks noChangeAspect="1" noChangeArrowheads="1"/>
          </p:cNvPicPr>
          <p:nvPr/>
        </p:nvPicPr>
        <p:blipFill>
          <a:blip r:embed="rId2" cstate="print"/>
          <a:srcRect/>
          <a:stretch>
            <a:fillRect/>
          </a:stretch>
        </p:blipFill>
        <p:spPr bwMode="auto">
          <a:xfrm>
            <a:off x="323528" y="1412776"/>
            <a:ext cx="2088232" cy="2456135"/>
          </a:xfrm>
          <a:prstGeom prst="rect">
            <a:avLst/>
          </a:prstGeom>
          <a:noFill/>
        </p:spPr>
      </p:pic>
      <p:pic>
        <p:nvPicPr>
          <p:cNvPr id="2052" name="Picture 4" descr="http://www.inthevip.gr/wp-content/uploads/vandi14.jpg"/>
          <p:cNvPicPr>
            <a:picLocks noChangeAspect="1" noChangeArrowheads="1"/>
          </p:cNvPicPr>
          <p:nvPr/>
        </p:nvPicPr>
        <p:blipFill>
          <a:blip r:embed="rId3" cstate="print"/>
          <a:srcRect/>
          <a:stretch>
            <a:fillRect/>
          </a:stretch>
        </p:blipFill>
        <p:spPr bwMode="auto">
          <a:xfrm>
            <a:off x="2627784" y="1700808"/>
            <a:ext cx="2420607" cy="2016224"/>
          </a:xfrm>
          <a:prstGeom prst="rect">
            <a:avLst/>
          </a:prstGeom>
          <a:noFill/>
        </p:spPr>
      </p:pic>
      <p:pic>
        <p:nvPicPr>
          <p:cNvPr id="12" name="Picture 2" descr="http://2.bp.blogspot.com/-DJnvhRJWgjs/TVaCKSIurFI/AAAAAAAAAnM/nZUD-jqFGAE/s1600/ElenaPaparizou.jpg"/>
          <p:cNvPicPr>
            <a:picLocks noChangeAspect="1" noChangeArrowheads="1"/>
          </p:cNvPicPr>
          <p:nvPr/>
        </p:nvPicPr>
        <p:blipFill>
          <a:blip r:embed="rId4" cstate="print"/>
          <a:srcRect/>
          <a:stretch>
            <a:fillRect/>
          </a:stretch>
        </p:blipFill>
        <p:spPr bwMode="auto">
          <a:xfrm>
            <a:off x="5508104" y="1628800"/>
            <a:ext cx="1440160" cy="2153039"/>
          </a:xfrm>
          <a:prstGeom prst="rect">
            <a:avLst/>
          </a:prstGeom>
          <a:noFill/>
        </p:spPr>
      </p:pic>
      <p:pic>
        <p:nvPicPr>
          <p:cNvPr id="14" name="Picture 8" descr="http://4.bp.blogspot.com/-dUaZVil51Ng/TXog-Q1SsQI/AAAAAAAAAsE/mQq3U4W1FUI/s1600/sakis_rouvas.jpg"/>
          <p:cNvPicPr>
            <a:picLocks noChangeAspect="1" noChangeArrowheads="1"/>
          </p:cNvPicPr>
          <p:nvPr/>
        </p:nvPicPr>
        <p:blipFill>
          <a:blip r:embed="rId5" cstate="print"/>
          <a:srcRect/>
          <a:stretch>
            <a:fillRect/>
          </a:stretch>
        </p:blipFill>
        <p:spPr bwMode="auto">
          <a:xfrm>
            <a:off x="7308304" y="1556792"/>
            <a:ext cx="1246292" cy="2160240"/>
          </a:xfrm>
          <a:prstGeom prst="rect">
            <a:avLst/>
          </a:prstGeom>
          <a:noFill/>
        </p:spPr>
      </p:pic>
      <p:sp>
        <p:nvSpPr>
          <p:cNvPr id="16" name="15 - Τίτλος"/>
          <p:cNvSpPr>
            <a:spLocks noGrp="1"/>
          </p:cNvSpPr>
          <p:nvPr>
            <p:ph type="ctrTitle"/>
          </p:nvPr>
        </p:nvSpPr>
        <p:spPr>
          <a:xfrm>
            <a:off x="539552" y="0"/>
            <a:ext cx="6332240" cy="1209073"/>
          </a:xfrm>
        </p:spPr>
        <p:txBody>
          <a:bodyPr>
            <a:normAutofit/>
          </a:bodyPr>
          <a:lstStyle/>
          <a:p>
            <a:r>
              <a:rPr lang="en-US" sz="4400" b="0" dirty="0" smtClean="0"/>
              <a:t> Greek Popular Singers</a:t>
            </a:r>
            <a:endParaRPr lang="el-GR" sz="4400" b="0" dirty="0"/>
          </a:p>
        </p:txBody>
      </p:sp>
      <p:sp>
        <p:nvSpPr>
          <p:cNvPr id="18" name="17 - Ορθογώνιο"/>
          <p:cNvSpPr/>
          <p:nvPr/>
        </p:nvSpPr>
        <p:spPr>
          <a:xfrm>
            <a:off x="323528" y="4149080"/>
            <a:ext cx="2160240" cy="1631216"/>
          </a:xfrm>
          <a:prstGeom prst="rect">
            <a:avLst/>
          </a:prstGeom>
        </p:spPr>
        <p:txBody>
          <a:bodyPr wrap="square">
            <a:spAutoFit/>
          </a:bodyPr>
          <a:lstStyle/>
          <a:p>
            <a:r>
              <a:rPr lang="en-US" sz="2000" dirty="0" smtClean="0"/>
              <a:t>Anna  </a:t>
            </a:r>
            <a:r>
              <a:rPr lang="en-US" sz="2000" dirty="0" err="1" smtClean="0"/>
              <a:t>Vissi</a:t>
            </a:r>
            <a:r>
              <a:rPr lang="en-US" sz="2000" dirty="0" smtClean="0"/>
              <a:t> is a Greek-Cypriot recording  artist and actress </a:t>
            </a:r>
            <a:endParaRPr lang="en-US" sz="2000" dirty="0"/>
          </a:p>
        </p:txBody>
      </p:sp>
      <p:sp>
        <p:nvSpPr>
          <p:cNvPr id="19" name="18 - Ορθογώνιο"/>
          <p:cNvSpPr/>
          <p:nvPr/>
        </p:nvSpPr>
        <p:spPr>
          <a:xfrm>
            <a:off x="2771800" y="4293096"/>
            <a:ext cx="2141984" cy="1323439"/>
          </a:xfrm>
          <a:prstGeom prst="rect">
            <a:avLst/>
          </a:prstGeom>
        </p:spPr>
        <p:txBody>
          <a:bodyPr wrap="square">
            <a:spAutoFit/>
          </a:bodyPr>
          <a:lstStyle/>
          <a:p>
            <a:r>
              <a:rPr lang="en-US" sz="2000" dirty="0" err="1" smtClean="0"/>
              <a:t>Despina</a:t>
            </a:r>
            <a:r>
              <a:rPr lang="en-US" sz="2000" dirty="0" smtClean="0"/>
              <a:t> </a:t>
            </a:r>
            <a:r>
              <a:rPr lang="en-US" sz="2000" dirty="0" err="1" smtClean="0"/>
              <a:t>Vandi</a:t>
            </a:r>
            <a:r>
              <a:rPr lang="en-US" sz="2000" dirty="0" smtClean="0"/>
              <a:t>  is a Greek pop and </a:t>
            </a:r>
            <a:r>
              <a:rPr lang="en-US" sz="2000" dirty="0" err="1" smtClean="0"/>
              <a:t>laiko</a:t>
            </a:r>
            <a:r>
              <a:rPr lang="en-US" sz="2000" dirty="0" smtClean="0"/>
              <a:t> Singer </a:t>
            </a:r>
            <a:endParaRPr lang="en-US" sz="2000" dirty="0"/>
          </a:p>
        </p:txBody>
      </p:sp>
      <p:sp>
        <p:nvSpPr>
          <p:cNvPr id="20" name="19 - Ορθογώνιο"/>
          <p:cNvSpPr/>
          <p:nvPr/>
        </p:nvSpPr>
        <p:spPr>
          <a:xfrm>
            <a:off x="5436096" y="3933056"/>
            <a:ext cx="1781944" cy="2585323"/>
          </a:xfrm>
          <a:prstGeom prst="rect">
            <a:avLst/>
          </a:prstGeom>
        </p:spPr>
        <p:txBody>
          <a:bodyPr wrap="square">
            <a:spAutoFit/>
          </a:bodyPr>
          <a:lstStyle/>
          <a:p>
            <a:r>
              <a:rPr lang="en-US" dirty="0" smtClean="0"/>
              <a:t>Helena </a:t>
            </a:r>
            <a:r>
              <a:rPr lang="en-US" dirty="0" err="1" smtClean="0"/>
              <a:t>Paparizou</a:t>
            </a:r>
            <a:r>
              <a:rPr lang="en-US" dirty="0" smtClean="0"/>
              <a:t>, is a Greek—Swedish singer and occasional songwriter and television personality.</a:t>
            </a:r>
            <a:endParaRPr lang="en-US" dirty="0"/>
          </a:p>
        </p:txBody>
      </p:sp>
      <p:sp>
        <p:nvSpPr>
          <p:cNvPr id="21" name="20 - Ορθογώνιο"/>
          <p:cNvSpPr/>
          <p:nvPr/>
        </p:nvSpPr>
        <p:spPr>
          <a:xfrm>
            <a:off x="7452320" y="4149080"/>
            <a:ext cx="1421904" cy="1477328"/>
          </a:xfrm>
          <a:prstGeom prst="rect">
            <a:avLst/>
          </a:prstGeom>
        </p:spPr>
        <p:txBody>
          <a:bodyPr wrap="square">
            <a:spAutoFit/>
          </a:bodyPr>
          <a:lstStyle/>
          <a:p>
            <a:r>
              <a:rPr lang="en-US" dirty="0" err="1" smtClean="0"/>
              <a:t>Sakis</a:t>
            </a:r>
            <a:r>
              <a:rPr lang="en-US" dirty="0" smtClean="0"/>
              <a:t> </a:t>
            </a:r>
            <a:r>
              <a:rPr lang="en-US" dirty="0" err="1" smtClean="0"/>
              <a:t>Rouvas</a:t>
            </a:r>
            <a:r>
              <a:rPr lang="en-US" dirty="0" smtClean="0"/>
              <a:t> is a Greek </a:t>
            </a:r>
            <a:r>
              <a:rPr lang="en-US" dirty="0" err="1" smtClean="0"/>
              <a:t>pop,dance</a:t>
            </a:r>
            <a:r>
              <a:rPr lang="en-US" dirty="0" smtClean="0"/>
              <a:t> singer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p:txBody>
          <a:bodyPr>
            <a:normAutofit/>
          </a:bodyPr>
          <a:lstStyle/>
          <a:p>
            <a:endParaRPr lang="en-US" sz="4000" dirty="0" smtClean="0"/>
          </a:p>
          <a:p>
            <a:r>
              <a:rPr lang="en-US" sz="4000" dirty="0" err="1" smtClean="0"/>
              <a:t>Onirama</a:t>
            </a:r>
            <a:endParaRPr lang="en-US" sz="4000" dirty="0" smtClean="0"/>
          </a:p>
          <a:p>
            <a:r>
              <a:rPr lang="en-US" sz="4000" dirty="0" err="1" smtClean="0"/>
              <a:t>Firewind</a:t>
            </a:r>
            <a:r>
              <a:rPr lang="en-US" sz="4000" dirty="0" smtClean="0"/>
              <a:t> </a:t>
            </a:r>
          </a:p>
          <a:p>
            <a:r>
              <a:rPr lang="en-US" sz="4000" dirty="0" err="1" smtClean="0"/>
              <a:t>Locomondo</a:t>
            </a:r>
            <a:endParaRPr lang="el-GR" sz="4000" dirty="0"/>
          </a:p>
        </p:txBody>
      </p:sp>
      <p:sp>
        <p:nvSpPr>
          <p:cNvPr id="2" name="1 - Τίτλος"/>
          <p:cNvSpPr>
            <a:spLocks noGrp="1"/>
          </p:cNvSpPr>
          <p:nvPr>
            <p:ph type="title"/>
          </p:nvPr>
        </p:nvSpPr>
        <p:spPr/>
        <p:txBody>
          <a:bodyPr>
            <a:normAutofit/>
          </a:bodyPr>
          <a:lstStyle/>
          <a:p>
            <a:r>
              <a:rPr lang="en-US" sz="4800" b="0" dirty="0" smtClean="0"/>
              <a:t>Greek Bands</a:t>
            </a:r>
            <a:endParaRPr lang="el-GR" sz="4800" b="0" dirty="0"/>
          </a:p>
        </p:txBody>
      </p:sp>
      <p:pic>
        <p:nvPicPr>
          <p:cNvPr id="4098" name="Picture 2" descr="http://www.sadmuffin.net/cherrybam/graphics/graphics-music/music065.gif"/>
          <p:cNvPicPr>
            <a:picLocks noChangeAspect="1" noChangeArrowheads="1"/>
          </p:cNvPicPr>
          <p:nvPr/>
        </p:nvPicPr>
        <p:blipFill>
          <a:blip r:embed="rId2" cstate="print"/>
          <a:srcRect/>
          <a:stretch>
            <a:fillRect/>
          </a:stretch>
        </p:blipFill>
        <p:spPr bwMode="auto">
          <a:xfrm>
            <a:off x="4499992" y="1268760"/>
            <a:ext cx="3744416" cy="328676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nthevip.gr/wp-content/uploads/onirama3.jpg"/>
          <p:cNvPicPr>
            <a:picLocks noChangeAspect="1" noChangeArrowheads="1"/>
          </p:cNvPicPr>
          <p:nvPr/>
        </p:nvPicPr>
        <p:blipFill>
          <a:blip r:embed="rId2" cstate="print"/>
          <a:srcRect/>
          <a:stretch>
            <a:fillRect/>
          </a:stretch>
        </p:blipFill>
        <p:spPr bwMode="auto">
          <a:xfrm>
            <a:off x="1691680" y="1268760"/>
            <a:ext cx="5715000" cy="2857500"/>
          </a:xfrm>
          <a:prstGeom prst="rect">
            <a:avLst/>
          </a:prstGeom>
          <a:noFill/>
        </p:spPr>
      </p:pic>
      <p:sp>
        <p:nvSpPr>
          <p:cNvPr id="5" name="4 - Ορθογώνιο"/>
          <p:cNvSpPr/>
          <p:nvPr/>
        </p:nvSpPr>
        <p:spPr>
          <a:xfrm>
            <a:off x="1907704" y="4149080"/>
            <a:ext cx="4572000" cy="1477328"/>
          </a:xfrm>
          <a:prstGeom prst="rect">
            <a:avLst/>
          </a:prstGeom>
        </p:spPr>
        <p:txBody>
          <a:bodyPr>
            <a:spAutoFit/>
          </a:bodyPr>
          <a:lstStyle/>
          <a:p>
            <a:r>
              <a:rPr lang="en-US" dirty="0" smtClean="0"/>
              <a:t>The </a:t>
            </a:r>
            <a:r>
              <a:rPr lang="en-US" dirty="0" err="1" smtClean="0"/>
              <a:t>Onirama</a:t>
            </a:r>
            <a:r>
              <a:rPr lang="en-US" dirty="0" smtClean="0"/>
              <a:t> is a Greek pop rock band scene. have to their </a:t>
            </a:r>
            <a:r>
              <a:rPr lang="en-US" dirty="0" err="1" smtClean="0"/>
              <a:t>creditof</a:t>
            </a:r>
            <a:r>
              <a:rPr lang="en-US" dirty="0" smtClean="0"/>
              <a:t> successful songs in Greece. The most famous songs are  </a:t>
            </a:r>
            <a:r>
              <a:rPr lang="el-GR" dirty="0" smtClean="0"/>
              <a:t>χαμένος </a:t>
            </a:r>
            <a:r>
              <a:rPr lang="el-GR" dirty="0" err="1" smtClean="0"/>
              <a:t>θυσαυρός</a:t>
            </a:r>
            <a:r>
              <a:rPr lang="el-GR" dirty="0" smtClean="0"/>
              <a:t> </a:t>
            </a:r>
            <a:r>
              <a:rPr lang="en-US" dirty="0" smtClean="0"/>
              <a:t>,</a:t>
            </a:r>
            <a:r>
              <a:rPr lang="el-GR" dirty="0" smtClean="0"/>
              <a:t>αυτός</a:t>
            </a:r>
            <a:r>
              <a:rPr lang="en-US" dirty="0" smtClean="0"/>
              <a:t> and </a:t>
            </a:r>
            <a:r>
              <a:rPr lang="el-GR" dirty="0" smtClean="0"/>
              <a:t> η μπαλάντα του </a:t>
            </a:r>
            <a:r>
              <a:rPr lang="el-GR" dirty="0" err="1" smtClean="0"/>
              <a:t>τρελου</a:t>
            </a:r>
            <a:endParaRPr lang="en-US" dirty="0"/>
          </a:p>
        </p:txBody>
      </p:sp>
      <p:sp>
        <p:nvSpPr>
          <p:cNvPr id="7" name="6 - Τίτλος"/>
          <p:cNvSpPr>
            <a:spLocks noGrp="1"/>
          </p:cNvSpPr>
          <p:nvPr>
            <p:ph type="title"/>
          </p:nvPr>
        </p:nvSpPr>
        <p:spPr/>
        <p:txBody>
          <a:bodyPr/>
          <a:lstStyle/>
          <a:p>
            <a:r>
              <a:rPr lang="en-US" dirty="0" err="1" smtClean="0"/>
              <a:t>Onirama</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2.listal.com/image/617866/600full-firewind.jpg"/>
          <p:cNvPicPr>
            <a:picLocks noChangeAspect="1" noChangeArrowheads="1"/>
          </p:cNvPicPr>
          <p:nvPr/>
        </p:nvPicPr>
        <p:blipFill>
          <a:blip r:embed="rId3" cstate="print"/>
          <a:srcRect/>
          <a:stretch>
            <a:fillRect/>
          </a:stretch>
        </p:blipFill>
        <p:spPr bwMode="auto">
          <a:xfrm>
            <a:off x="755576" y="1268760"/>
            <a:ext cx="4896544" cy="3011375"/>
          </a:xfrm>
          <a:prstGeom prst="rect">
            <a:avLst/>
          </a:prstGeom>
          <a:noFill/>
        </p:spPr>
      </p:pic>
      <p:sp>
        <p:nvSpPr>
          <p:cNvPr id="7" name="6 - Τίτλος"/>
          <p:cNvSpPr>
            <a:spLocks noGrp="1"/>
          </p:cNvSpPr>
          <p:nvPr>
            <p:ph type="title"/>
          </p:nvPr>
        </p:nvSpPr>
        <p:spPr/>
        <p:txBody>
          <a:bodyPr/>
          <a:lstStyle/>
          <a:p>
            <a:r>
              <a:rPr lang="en-US" dirty="0" err="1" smtClean="0"/>
              <a:t>Firewind</a:t>
            </a:r>
            <a:endParaRPr lang="el-GR" dirty="0"/>
          </a:p>
        </p:txBody>
      </p:sp>
      <p:sp>
        <p:nvSpPr>
          <p:cNvPr id="8" name="7 - Ορθογώνιο"/>
          <p:cNvSpPr/>
          <p:nvPr/>
        </p:nvSpPr>
        <p:spPr>
          <a:xfrm>
            <a:off x="2987824" y="4797152"/>
            <a:ext cx="4572000" cy="2031325"/>
          </a:xfrm>
          <a:prstGeom prst="rect">
            <a:avLst/>
          </a:prstGeom>
        </p:spPr>
        <p:txBody>
          <a:bodyPr>
            <a:spAutoFit/>
          </a:bodyPr>
          <a:lstStyle/>
          <a:p>
            <a:r>
              <a:rPr lang="en-US" dirty="0" err="1" smtClean="0"/>
              <a:t>Firewind</a:t>
            </a:r>
            <a:r>
              <a:rPr lang="en-US" dirty="0" smtClean="0"/>
              <a:t> is a Greek Heavy metal band. Formed in 1998, the group is currently signed to Century Media Records and was originally a small project created by guitarist, Gus G.</a:t>
            </a:r>
            <a:r>
              <a:rPr lang="el-GR" dirty="0" smtClean="0"/>
              <a:t> </a:t>
            </a:r>
            <a:r>
              <a:rPr lang="en-US" dirty="0" smtClean="0"/>
              <a:t>the best hits of </a:t>
            </a:r>
            <a:r>
              <a:rPr lang="en-US" dirty="0" err="1" smtClean="0"/>
              <a:t>Firewind</a:t>
            </a:r>
            <a:r>
              <a:rPr lang="en-US" dirty="0" smtClean="0"/>
              <a:t> are Breaking the silence, mercury man and falling to pieces. </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n-US" dirty="0" err="1" smtClean="0"/>
              <a:t>Locomondo</a:t>
            </a:r>
            <a:endParaRPr lang="el-GR" dirty="0"/>
          </a:p>
        </p:txBody>
      </p:sp>
      <p:sp>
        <p:nvSpPr>
          <p:cNvPr id="4" name="3 - Ορθογώνιο"/>
          <p:cNvSpPr/>
          <p:nvPr/>
        </p:nvSpPr>
        <p:spPr>
          <a:xfrm>
            <a:off x="5076056" y="2492896"/>
            <a:ext cx="3672408" cy="3693319"/>
          </a:xfrm>
          <a:prstGeom prst="rect">
            <a:avLst/>
          </a:prstGeom>
        </p:spPr>
        <p:txBody>
          <a:bodyPr wrap="square">
            <a:spAutoFit/>
          </a:bodyPr>
          <a:lstStyle/>
          <a:p>
            <a:r>
              <a:rPr lang="en-US" dirty="0" err="1" smtClean="0"/>
              <a:t>Locomondo</a:t>
            </a:r>
            <a:r>
              <a:rPr lang="en-US" dirty="0" smtClean="0"/>
              <a:t> is one of the best known, most successful bands in Greece.</a:t>
            </a:r>
          </a:p>
          <a:p>
            <a:r>
              <a:rPr lang="en-US" dirty="0" smtClean="0"/>
              <a:t>The 7-member band fronted by </a:t>
            </a:r>
            <a:r>
              <a:rPr lang="en-US" dirty="0" err="1" smtClean="0"/>
              <a:t>Markos</a:t>
            </a:r>
            <a:r>
              <a:rPr lang="en-US" dirty="0" smtClean="0"/>
              <a:t> </a:t>
            </a:r>
            <a:r>
              <a:rPr lang="en-US" dirty="0" err="1" smtClean="0"/>
              <a:t>Koumaris</a:t>
            </a:r>
            <a:r>
              <a:rPr lang="en-US" dirty="0" smtClean="0"/>
              <a:t> , the main songwriter and composer of the group, fuses Reggae, </a:t>
            </a:r>
            <a:r>
              <a:rPr lang="en-US" dirty="0" err="1" smtClean="0"/>
              <a:t>Ska</a:t>
            </a:r>
            <a:r>
              <a:rPr lang="en-US" dirty="0" smtClean="0"/>
              <a:t> and Caribbean sounds with Greek traditional musical elements. Some of their songs are: A crazy world, 12 days in Jamaica and the wedding party.</a:t>
            </a:r>
            <a:endParaRPr lang="el-GR" dirty="0"/>
          </a:p>
        </p:txBody>
      </p:sp>
      <p:pic>
        <p:nvPicPr>
          <p:cNvPr id="45058" name="Picture 2" descr="http://www.radiomora.gr/images/stories/ImageArticles/locomondo.jpg"/>
          <p:cNvPicPr>
            <a:picLocks noChangeAspect="1" noChangeArrowheads="1"/>
          </p:cNvPicPr>
          <p:nvPr/>
        </p:nvPicPr>
        <p:blipFill>
          <a:blip r:embed="rId2" cstate="print"/>
          <a:srcRect/>
          <a:stretch>
            <a:fillRect/>
          </a:stretch>
        </p:blipFill>
        <p:spPr bwMode="auto">
          <a:xfrm>
            <a:off x="611560" y="1628800"/>
            <a:ext cx="4248472" cy="372921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348880"/>
            <a:ext cx="8229600" cy="1143000"/>
          </a:xfrm>
        </p:spPr>
        <p:txBody>
          <a:bodyPr>
            <a:noAutofit/>
          </a:bodyPr>
          <a:lstStyle/>
          <a:p>
            <a:r>
              <a:rPr lang="en-US" sz="7200" b="1" dirty="0" smtClean="0">
                <a:latin typeface="Monotype Corsiva" pitchFamily="66" charset="0"/>
              </a:rPr>
              <a:t>Thank You</a:t>
            </a:r>
            <a:endParaRPr lang="el-GR" sz="7200" b="1" dirty="0">
              <a:latin typeface="Monotype Corsiva"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n-US" dirty="0">
                <a:latin typeface="Candara" pitchFamily="34" charset="0"/>
              </a:rPr>
              <a:t>Greek music history extends far back into ancient Greece, since music was a major part of ancient Greek </a:t>
            </a:r>
            <a:r>
              <a:rPr lang="en-US" dirty="0" smtClean="0">
                <a:latin typeface="Candara" pitchFamily="34" charset="0"/>
              </a:rPr>
              <a:t>theater. </a:t>
            </a:r>
            <a:endParaRPr lang="en-US" dirty="0">
              <a:latin typeface="Candara" pitchFamily="34" charset="0"/>
            </a:endParaRPr>
          </a:p>
          <a:p>
            <a:r>
              <a:rPr lang="en-US" sz="2400" dirty="0" smtClean="0"/>
              <a:t>The plays had a chorus of up to 50[12] people, who performed the plays in verse accompanied by music, beginning in the morning and lasting until the evening.</a:t>
            </a:r>
            <a:endParaRPr lang="el-GR" sz="2400" dirty="0"/>
          </a:p>
        </p:txBody>
      </p:sp>
      <p:sp>
        <p:nvSpPr>
          <p:cNvPr id="4" name="3 - Τίτλος"/>
          <p:cNvSpPr>
            <a:spLocks noGrp="1"/>
          </p:cNvSpPr>
          <p:nvPr>
            <p:ph type="title"/>
          </p:nvPr>
        </p:nvSpPr>
        <p:spPr/>
        <p:txBody>
          <a:bodyPr/>
          <a:lstStyle/>
          <a:p>
            <a:r>
              <a:rPr lang="en-US" dirty="0" smtClean="0"/>
              <a:t>Music in Ancient Greece</a:t>
            </a:r>
            <a:endParaRPr lang="el-GR" dirty="0"/>
          </a:p>
        </p:txBody>
      </p:sp>
      <p:pic>
        <p:nvPicPr>
          <p:cNvPr id="8194" name="Picture 2"/>
          <p:cNvPicPr>
            <a:picLocks noChangeAspect="1" noChangeArrowheads="1"/>
          </p:cNvPicPr>
          <p:nvPr/>
        </p:nvPicPr>
        <p:blipFill>
          <a:blip r:embed="rId2" cstate="print"/>
          <a:srcRect/>
          <a:stretch>
            <a:fillRect/>
          </a:stretch>
        </p:blipFill>
        <p:spPr bwMode="auto">
          <a:xfrm>
            <a:off x="2987824" y="4005064"/>
            <a:ext cx="4380881" cy="25419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81328"/>
            <a:ext cx="3538736" cy="4525963"/>
          </a:xfrm>
        </p:spPr>
        <p:txBody>
          <a:bodyPr>
            <a:normAutofit fontScale="85000" lnSpcReduction="20000"/>
          </a:bodyPr>
          <a:lstStyle/>
          <a:p>
            <a:r>
              <a:rPr lang="en-US" dirty="0"/>
              <a:t>In ancient Greece, mixed-gender choruses performed for entertainment, celebration and spiritual reasons. </a:t>
            </a:r>
            <a:endParaRPr lang="en-US" dirty="0" smtClean="0"/>
          </a:p>
          <a:p>
            <a:r>
              <a:rPr lang="en-US" dirty="0" smtClean="0"/>
              <a:t>Instruments </a:t>
            </a:r>
            <a:r>
              <a:rPr lang="en-US" dirty="0"/>
              <a:t>included the double-reed </a:t>
            </a:r>
            <a:r>
              <a:rPr lang="en-US" dirty="0" err="1"/>
              <a:t>aulos</a:t>
            </a:r>
            <a:r>
              <a:rPr lang="en-US" dirty="0"/>
              <a:t> and the plucked string instrument (like </a:t>
            </a:r>
            <a:r>
              <a:rPr lang="en-US" dirty="0" err="1"/>
              <a:t>pandura</a:t>
            </a:r>
            <a:r>
              <a:rPr lang="en-US" dirty="0"/>
              <a:t>), the lyre, especially the special kind called a kithara.</a:t>
            </a:r>
          </a:p>
          <a:p>
            <a:endParaRPr lang="el-GR" dirty="0"/>
          </a:p>
        </p:txBody>
      </p:sp>
      <p:sp>
        <p:nvSpPr>
          <p:cNvPr id="4" name="3 - Τίτλος"/>
          <p:cNvSpPr>
            <a:spLocks noGrp="1"/>
          </p:cNvSpPr>
          <p:nvPr>
            <p:ph type="title"/>
          </p:nvPr>
        </p:nvSpPr>
        <p:spPr/>
        <p:txBody>
          <a:bodyPr>
            <a:normAutofit/>
          </a:bodyPr>
          <a:lstStyle/>
          <a:p>
            <a:r>
              <a:rPr lang="en-US" dirty="0" smtClean="0"/>
              <a:t>Ancient Times</a:t>
            </a:r>
            <a:endParaRPr lang="el-GR" dirty="0"/>
          </a:p>
        </p:txBody>
      </p:sp>
      <p:pic>
        <p:nvPicPr>
          <p:cNvPr id="7169" name="Picture 1"/>
          <p:cNvPicPr>
            <a:picLocks noChangeAspect="1" noChangeArrowheads="1"/>
          </p:cNvPicPr>
          <p:nvPr/>
        </p:nvPicPr>
        <p:blipFill>
          <a:blip r:embed="rId2" cstate="print"/>
          <a:srcRect/>
          <a:stretch>
            <a:fillRect/>
          </a:stretch>
        </p:blipFill>
        <p:spPr bwMode="auto">
          <a:xfrm>
            <a:off x="4788024" y="1196752"/>
            <a:ext cx="4170615" cy="2376264"/>
          </a:xfrm>
          <a:prstGeom prst="rect">
            <a:avLst/>
          </a:prstGeom>
          <a:noFill/>
          <a:ln w="9525">
            <a:noFill/>
            <a:miter lim="800000"/>
            <a:headEnd/>
            <a:tailEnd/>
          </a:ln>
          <a:effectLst/>
        </p:spPr>
      </p:pic>
      <p:pic>
        <p:nvPicPr>
          <p:cNvPr id="27650" name="Picture 2" descr="http://a3.ec-images.myspacecdn.com/images02/13/e580f97b97b240d395042867df7790b0/l.jpg"/>
          <p:cNvPicPr>
            <a:picLocks noChangeAspect="1" noChangeArrowheads="1"/>
          </p:cNvPicPr>
          <p:nvPr/>
        </p:nvPicPr>
        <p:blipFill>
          <a:blip r:embed="rId3" cstate="print"/>
          <a:srcRect/>
          <a:stretch>
            <a:fillRect/>
          </a:stretch>
        </p:blipFill>
        <p:spPr bwMode="auto">
          <a:xfrm>
            <a:off x="7092280" y="3789040"/>
            <a:ext cx="1846337" cy="2852825"/>
          </a:xfrm>
          <a:prstGeom prst="rect">
            <a:avLst/>
          </a:prstGeom>
          <a:noFill/>
        </p:spPr>
      </p:pic>
      <p:pic>
        <p:nvPicPr>
          <p:cNvPr id="27654" name="Picture 6" descr="http://4.bp.blogspot.com/_v-YuhQFpdhk/SSUtQ8vNS6I/AAAAAAAABeE/J4bvwU7I4X8/s400/Pneusta_Organa.jpg"/>
          <p:cNvPicPr>
            <a:picLocks noChangeAspect="1" noChangeArrowheads="1"/>
          </p:cNvPicPr>
          <p:nvPr/>
        </p:nvPicPr>
        <p:blipFill>
          <a:blip r:embed="rId4" cstate="print"/>
          <a:srcRect/>
          <a:stretch>
            <a:fillRect/>
          </a:stretch>
        </p:blipFill>
        <p:spPr bwMode="auto">
          <a:xfrm>
            <a:off x="4860032" y="3789040"/>
            <a:ext cx="2050554" cy="26804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4258816" cy="4525963"/>
          </a:xfrm>
        </p:spPr>
        <p:txBody>
          <a:bodyPr>
            <a:normAutofit fontScale="85000" lnSpcReduction="20000"/>
          </a:bodyPr>
          <a:lstStyle/>
          <a:p>
            <a:r>
              <a:rPr lang="en-US" dirty="0"/>
              <a:t>Music was an important part of education in ancient Greece, and boys were taught music starting at age six. Greek musical literacy created a flowering of </a:t>
            </a:r>
            <a:r>
              <a:rPr lang="en-US" dirty="0" smtClean="0"/>
              <a:t>development.</a:t>
            </a:r>
          </a:p>
          <a:p>
            <a:r>
              <a:rPr lang="en-US" dirty="0" smtClean="0"/>
              <a:t>Greek </a:t>
            </a:r>
            <a:r>
              <a:rPr lang="en-US" dirty="0"/>
              <a:t>music theory included the Greek musical modes, eventually became the basis for Western religious music and classical music.</a:t>
            </a:r>
          </a:p>
          <a:p>
            <a:endParaRPr lang="el-GR" dirty="0"/>
          </a:p>
        </p:txBody>
      </p:sp>
      <p:sp>
        <p:nvSpPr>
          <p:cNvPr id="4" name="3 - Τίτλος"/>
          <p:cNvSpPr>
            <a:spLocks noGrp="1"/>
          </p:cNvSpPr>
          <p:nvPr>
            <p:ph type="title"/>
          </p:nvPr>
        </p:nvSpPr>
        <p:spPr/>
        <p:txBody>
          <a:bodyPr>
            <a:normAutofit/>
          </a:bodyPr>
          <a:lstStyle/>
          <a:p>
            <a:r>
              <a:rPr lang="en-US" dirty="0" smtClean="0"/>
              <a:t>Music as education</a:t>
            </a:r>
            <a:endParaRPr lang="el-GR" dirty="0"/>
          </a:p>
        </p:txBody>
      </p:sp>
      <p:pic>
        <p:nvPicPr>
          <p:cNvPr id="6145" name="Picture 1"/>
          <p:cNvPicPr>
            <a:picLocks noChangeAspect="1" noChangeArrowheads="1"/>
          </p:cNvPicPr>
          <p:nvPr/>
        </p:nvPicPr>
        <p:blipFill>
          <a:blip r:embed="rId2" cstate="print"/>
          <a:srcRect/>
          <a:stretch>
            <a:fillRect/>
          </a:stretch>
        </p:blipFill>
        <p:spPr bwMode="auto">
          <a:xfrm>
            <a:off x="4932040" y="3573016"/>
            <a:ext cx="3754906" cy="2654036"/>
          </a:xfrm>
          <a:prstGeom prst="rect">
            <a:avLst/>
          </a:prstGeom>
          <a:noFill/>
          <a:ln w="9525">
            <a:noFill/>
            <a:miter lim="800000"/>
            <a:headEnd/>
            <a:tailEnd/>
          </a:ln>
          <a:effectLst/>
        </p:spPr>
      </p:pic>
      <p:pic>
        <p:nvPicPr>
          <p:cNvPr id="13314" name="Picture 2" descr="http://www.mlahanas.de/Greeks/images/PythagorasMusicus.jpg"/>
          <p:cNvPicPr>
            <a:picLocks noChangeAspect="1" noChangeArrowheads="1"/>
          </p:cNvPicPr>
          <p:nvPr/>
        </p:nvPicPr>
        <p:blipFill>
          <a:blip r:embed="rId3" cstate="print"/>
          <a:srcRect/>
          <a:stretch>
            <a:fillRect/>
          </a:stretch>
        </p:blipFill>
        <p:spPr bwMode="auto">
          <a:xfrm>
            <a:off x="5436096" y="1085343"/>
            <a:ext cx="2880320" cy="235498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p:txBody>
          <a:bodyPr>
            <a:normAutofit/>
          </a:bodyPr>
          <a:lstStyle/>
          <a:p>
            <a:r>
              <a:rPr lang="en-US" sz="2000" dirty="0" smtClean="0"/>
              <a:t>Byzantine music (Greek: </a:t>
            </a:r>
            <a:r>
              <a:rPr lang="en-US" sz="2000" dirty="0" err="1" smtClean="0"/>
              <a:t>Βυζαντινή</a:t>
            </a:r>
            <a:r>
              <a:rPr lang="en-US" sz="2000" dirty="0" smtClean="0"/>
              <a:t> </a:t>
            </a:r>
            <a:r>
              <a:rPr lang="en-US" sz="2000" dirty="0" err="1" smtClean="0"/>
              <a:t>Μουσική</a:t>
            </a:r>
            <a:r>
              <a:rPr lang="en-US" sz="2000" dirty="0" smtClean="0"/>
              <a:t>) is the music of the Byzantine Empire composed to Greek texts as ceremonial, festival, or church music.[1] Greek and foreign historians agree that the ecclesiastical tones and in general the whole system of Byzantine music is closely related to the ancient Greek system.[2] It remains the oldest genre of extant music, of which the manner of performance and (with increasing accuracy from the 5th century onwards) the names of the composers, and sometimes the particulars of each musical work's </a:t>
            </a:r>
            <a:endParaRPr lang="el-GR" sz="2000" dirty="0"/>
          </a:p>
        </p:txBody>
      </p:sp>
      <p:sp>
        <p:nvSpPr>
          <p:cNvPr id="5" name="4 - Τίτλος"/>
          <p:cNvSpPr>
            <a:spLocks noGrp="1"/>
          </p:cNvSpPr>
          <p:nvPr>
            <p:ph type="title"/>
          </p:nvPr>
        </p:nvSpPr>
        <p:spPr/>
        <p:txBody>
          <a:bodyPr>
            <a:normAutofit/>
          </a:bodyPr>
          <a:lstStyle/>
          <a:p>
            <a:r>
              <a:rPr lang="en-US" dirty="0" smtClean="0"/>
              <a:t>Byzantine Music</a:t>
            </a:r>
            <a:endParaRPr lang="el-GR" dirty="0"/>
          </a:p>
        </p:txBody>
      </p:sp>
      <p:pic>
        <p:nvPicPr>
          <p:cNvPr id="4" name="Picture 1"/>
          <p:cNvPicPr>
            <a:picLocks noChangeAspect="1" noChangeArrowheads="1"/>
          </p:cNvPicPr>
          <p:nvPr/>
        </p:nvPicPr>
        <p:blipFill>
          <a:blip r:embed="rId2" cstate="print"/>
          <a:srcRect/>
          <a:stretch>
            <a:fillRect/>
          </a:stretch>
        </p:blipFill>
        <p:spPr bwMode="auto">
          <a:xfrm>
            <a:off x="4067944" y="4409728"/>
            <a:ext cx="1593320" cy="2448272"/>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a:stretch>
            <a:fillRect/>
          </a:stretch>
        </p:blipFill>
        <p:spPr bwMode="auto">
          <a:xfrm>
            <a:off x="6300192" y="4797152"/>
            <a:ext cx="2166940" cy="8040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n-US" sz="4400" dirty="0" err="1" smtClean="0"/>
              <a:t>Nisiotika</a:t>
            </a:r>
            <a:endParaRPr lang="en-US" sz="4400" dirty="0" smtClean="0"/>
          </a:p>
          <a:p>
            <a:r>
              <a:rPr lang="en-US" sz="4400" dirty="0" err="1" smtClean="0"/>
              <a:t>Kritika</a:t>
            </a:r>
            <a:endParaRPr lang="en-US" sz="4400" dirty="0" smtClean="0"/>
          </a:p>
          <a:p>
            <a:r>
              <a:rPr lang="en-US" sz="4400" dirty="0" err="1" smtClean="0"/>
              <a:t>Rebetiko</a:t>
            </a:r>
            <a:endParaRPr lang="en-US" sz="4400" dirty="0" smtClean="0"/>
          </a:p>
          <a:p>
            <a:r>
              <a:rPr lang="en-US" sz="4400" dirty="0" smtClean="0"/>
              <a:t>Macedonia</a:t>
            </a:r>
          </a:p>
          <a:p>
            <a:endParaRPr lang="el-GR" sz="4400" dirty="0"/>
          </a:p>
        </p:txBody>
      </p:sp>
      <p:sp>
        <p:nvSpPr>
          <p:cNvPr id="5" name="4 - Τίτλος"/>
          <p:cNvSpPr>
            <a:spLocks noGrp="1"/>
          </p:cNvSpPr>
          <p:nvPr>
            <p:ph type="title"/>
          </p:nvPr>
        </p:nvSpPr>
        <p:spPr/>
        <p:txBody>
          <a:bodyPr/>
          <a:lstStyle/>
          <a:p>
            <a:r>
              <a:rPr lang="en-US" dirty="0" smtClean="0"/>
              <a:t>Traditional Greek Music</a:t>
            </a:r>
            <a:endParaRPr lang="el-GR" dirty="0"/>
          </a:p>
        </p:txBody>
      </p:sp>
      <p:pic>
        <p:nvPicPr>
          <p:cNvPr id="13314" name="Picture 2"/>
          <p:cNvPicPr>
            <a:picLocks noChangeAspect="1" noChangeArrowheads="1"/>
          </p:cNvPicPr>
          <p:nvPr/>
        </p:nvPicPr>
        <p:blipFill>
          <a:blip r:embed="rId2" cstate="print"/>
          <a:srcRect/>
          <a:stretch>
            <a:fillRect/>
          </a:stretch>
        </p:blipFill>
        <p:spPr bwMode="auto">
          <a:xfrm>
            <a:off x="4860032" y="1340768"/>
            <a:ext cx="3096344" cy="2177950"/>
          </a:xfrm>
          <a:prstGeom prst="rect">
            <a:avLst/>
          </a:prstGeom>
          <a:solidFill>
            <a:schemeClr val="tx2"/>
          </a:solidFill>
          <a:ln w="9525" cmpd="sng">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1547664" y="4437112"/>
            <a:ext cx="2232248" cy="1705894"/>
          </a:xfrm>
          <a:prstGeom prst="rect">
            <a:avLst/>
          </a:prstGeom>
          <a:noFill/>
          <a:ln w="9525">
            <a:noFill/>
            <a:miter lim="800000"/>
            <a:headEnd/>
            <a:tailEnd/>
          </a:ln>
          <a:effectLst/>
        </p:spPr>
      </p:pic>
      <p:pic>
        <p:nvPicPr>
          <p:cNvPr id="11266" name="Picture 2" descr="http://www.artsound.gr/catalog/images/mp1.jpg"/>
          <p:cNvPicPr>
            <a:picLocks noChangeAspect="1" noChangeArrowheads="1"/>
          </p:cNvPicPr>
          <p:nvPr/>
        </p:nvPicPr>
        <p:blipFill>
          <a:blip r:embed="rId4" cstate="print"/>
          <a:srcRect/>
          <a:stretch>
            <a:fillRect/>
          </a:stretch>
        </p:blipFill>
        <p:spPr bwMode="auto">
          <a:xfrm>
            <a:off x="3906685" y="3789040"/>
            <a:ext cx="5237315" cy="1800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n-US" sz="2400" dirty="0" smtClean="0"/>
              <a:t>The Aegean islands of Greece are known for </a:t>
            </a:r>
            <a:r>
              <a:rPr lang="en-US" sz="2400" dirty="0" err="1" smtClean="0"/>
              <a:t>Nisiótika</a:t>
            </a:r>
            <a:r>
              <a:rPr lang="en-US" sz="2400" dirty="0" smtClean="0"/>
              <a:t> songs. Although the basis of the sound is characteristically secular-Byzantine, the relative isolation of the islands allowed the separate development of island-specific Greek music. Most of the </a:t>
            </a:r>
            <a:r>
              <a:rPr lang="en-US" sz="2400" dirty="0" err="1" smtClean="0"/>
              <a:t>nisiótika</a:t>
            </a:r>
            <a:r>
              <a:rPr lang="en-US" sz="2400" dirty="0" smtClean="0"/>
              <a:t> songs are accompanied by </a:t>
            </a:r>
            <a:r>
              <a:rPr lang="en-US" sz="2400" dirty="0" err="1" smtClean="0"/>
              <a:t>lyra</a:t>
            </a:r>
            <a:r>
              <a:rPr lang="en-US" sz="2400" dirty="0" smtClean="0"/>
              <a:t>, clarinet, guitar and violin.</a:t>
            </a:r>
            <a:endParaRPr lang="en-US" sz="2400" dirty="0"/>
          </a:p>
          <a:p>
            <a:endParaRPr lang="en-US" dirty="0" smtClean="0"/>
          </a:p>
          <a:p>
            <a:endParaRPr lang="en-US" dirty="0"/>
          </a:p>
          <a:p>
            <a:endParaRPr lang="en-US" dirty="0" smtClean="0"/>
          </a:p>
          <a:p>
            <a:endParaRPr lang="el-GR" dirty="0"/>
          </a:p>
        </p:txBody>
      </p:sp>
      <p:sp>
        <p:nvSpPr>
          <p:cNvPr id="5" name="4 - Τίτλος"/>
          <p:cNvSpPr>
            <a:spLocks noGrp="1"/>
          </p:cNvSpPr>
          <p:nvPr>
            <p:ph type="title"/>
          </p:nvPr>
        </p:nvSpPr>
        <p:spPr/>
        <p:txBody>
          <a:bodyPr/>
          <a:lstStyle/>
          <a:p>
            <a:r>
              <a:rPr lang="en-US" dirty="0" smtClean="0"/>
              <a:t> </a:t>
            </a:r>
            <a:r>
              <a:rPr lang="en-US" dirty="0" err="1" smtClean="0"/>
              <a:t>Nisiotika</a:t>
            </a:r>
            <a:endParaRPr lang="el-GR" dirty="0"/>
          </a:p>
        </p:txBody>
      </p:sp>
      <p:pic>
        <p:nvPicPr>
          <p:cNvPr id="14339" name="Picture 3"/>
          <p:cNvPicPr>
            <a:picLocks noChangeAspect="1" noChangeArrowheads="1"/>
          </p:cNvPicPr>
          <p:nvPr/>
        </p:nvPicPr>
        <p:blipFill>
          <a:blip r:embed="rId2" cstate="print"/>
          <a:srcRect/>
          <a:stretch>
            <a:fillRect/>
          </a:stretch>
        </p:blipFill>
        <p:spPr bwMode="auto">
          <a:xfrm>
            <a:off x="4716016" y="3717032"/>
            <a:ext cx="3096344" cy="28828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r>
              <a:rPr lang="en-US" sz="2400" dirty="0" smtClean="0"/>
              <a:t>The Greek islands of </a:t>
            </a:r>
            <a:r>
              <a:rPr lang="en-US" sz="2400" dirty="0" err="1" smtClean="0"/>
              <a:t>Kárpathos</a:t>
            </a:r>
            <a:r>
              <a:rPr lang="en-US" sz="2400" dirty="0" smtClean="0"/>
              <a:t>, </a:t>
            </a:r>
            <a:r>
              <a:rPr lang="en-US" sz="2400" dirty="0" err="1" smtClean="0"/>
              <a:t>Khálki</a:t>
            </a:r>
            <a:r>
              <a:rPr lang="en-US" sz="2400" dirty="0" smtClean="0"/>
              <a:t>, </a:t>
            </a:r>
            <a:r>
              <a:rPr lang="en-US" sz="2400" dirty="0" err="1" smtClean="0"/>
              <a:t>Kássos</a:t>
            </a:r>
            <a:r>
              <a:rPr lang="en-US" sz="2400" dirty="0" smtClean="0"/>
              <a:t> and Crete form an arc where the Cretan </a:t>
            </a:r>
            <a:r>
              <a:rPr lang="en-US" sz="2400" dirty="0" err="1" smtClean="0"/>
              <a:t>lyra</a:t>
            </a:r>
            <a:r>
              <a:rPr lang="en-US" sz="2400" dirty="0" smtClean="0"/>
              <a:t> is the dominant instrument. Kostas </a:t>
            </a:r>
            <a:r>
              <a:rPr lang="en-US" sz="2400" dirty="0" err="1" smtClean="0"/>
              <a:t>Mountakis</a:t>
            </a:r>
            <a:r>
              <a:rPr lang="en-US" sz="2400" dirty="0" smtClean="0"/>
              <a:t> is probably the most widely-respected master of the </a:t>
            </a:r>
            <a:r>
              <a:rPr lang="en-US" sz="2400" dirty="0" err="1" smtClean="0"/>
              <a:t>lyra</a:t>
            </a:r>
            <a:r>
              <a:rPr lang="en-US" sz="2400" dirty="0" smtClean="0"/>
              <a:t>, which is often accompanied by the </a:t>
            </a:r>
            <a:r>
              <a:rPr lang="en-US" sz="2400" dirty="0" err="1" smtClean="0"/>
              <a:t>laouto</a:t>
            </a:r>
            <a:r>
              <a:rPr lang="en-US" sz="2400" dirty="0" smtClean="0"/>
              <a:t> which resembles a mandolin.</a:t>
            </a:r>
            <a:endParaRPr lang="el-GR" sz="2400" dirty="0"/>
          </a:p>
        </p:txBody>
      </p:sp>
      <p:sp>
        <p:nvSpPr>
          <p:cNvPr id="5" name="4 - Τίτλος"/>
          <p:cNvSpPr>
            <a:spLocks noGrp="1"/>
          </p:cNvSpPr>
          <p:nvPr>
            <p:ph type="title"/>
          </p:nvPr>
        </p:nvSpPr>
        <p:spPr/>
        <p:txBody>
          <a:bodyPr/>
          <a:lstStyle/>
          <a:p>
            <a:r>
              <a:rPr lang="en-US" dirty="0" smtClean="0"/>
              <a:t> Music of Crete (</a:t>
            </a:r>
            <a:r>
              <a:rPr lang="en-US" dirty="0" err="1" smtClean="0"/>
              <a:t>Kritika</a:t>
            </a:r>
            <a:r>
              <a:rPr lang="en-US" dirty="0" smtClean="0"/>
              <a:t>)</a:t>
            </a:r>
            <a:endParaRPr lang="el-GR" dirty="0"/>
          </a:p>
        </p:txBody>
      </p:sp>
      <p:pic>
        <p:nvPicPr>
          <p:cNvPr id="2049" name="Picture 1"/>
          <p:cNvPicPr>
            <a:picLocks noChangeAspect="1" noChangeArrowheads="1"/>
          </p:cNvPicPr>
          <p:nvPr/>
        </p:nvPicPr>
        <p:blipFill>
          <a:blip r:embed="rId2" cstate="print"/>
          <a:srcRect/>
          <a:stretch>
            <a:fillRect/>
          </a:stretch>
        </p:blipFill>
        <p:spPr bwMode="auto">
          <a:xfrm>
            <a:off x="1115616" y="3717032"/>
            <a:ext cx="2097475" cy="3140968"/>
          </a:xfrm>
          <a:prstGeom prst="rect">
            <a:avLst/>
          </a:prstGeom>
          <a:noFill/>
          <a:ln w="9525">
            <a:noFill/>
            <a:miter lim="800000"/>
            <a:headEnd/>
            <a:tailEnd/>
          </a:ln>
          <a:effectLst/>
        </p:spPr>
      </p:pic>
      <p:pic>
        <p:nvPicPr>
          <p:cNvPr id="9218" name="Picture 2" descr="File:Sfakia-dance.jpg"/>
          <p:cNvPicPr>
            <a:picLocks noChangeAspect="1" noChangeArrowheads="1"/>
          </p:cNvPicPr>
          <p:nvPr/>
        </p:nvPicPr>
        <p:blipFill>
          <a:blip r:embed="rId3" cstate="print"/>
          <a:srcRect/>
          <a:stretch>
            <a:fillRect/>
          </a:stretch>
        </p:blipFill>
        <p:spPr bwMode="auto">
          <a:xfrm>
            <a:off x="3923928" y="4005064"/>
            <a:ext cx="3399362" cy="223224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81328"/>
            <a:ext cx="4546848" cy="4525963"/>
          </a:xfrm>
        </p:spPr>
        <p:txBody>
          <a:bodyPr>
            <a:normAutofit fontScale="92500"/>
          </a:bodyPr>
          <a:lstStyle/>
          <a:p>
            <a:r>
              <a:rPr lang="en-US" sz="2400" dirty="0" err="1" smtClean="0"/>
              <a:t>Rebetiko</a:t>
            </a:r>
            <a:r>
              <a:rPr lang="en-US" sz="2400" dirty="0" smtClean="0"/>
              <a:t> was initially associated with the lower and poor classes, but later reached greater general acceptance as the rough edges of its overt </a:t>
            </a:r>
            <a:r>
              <a:rPr lang="en-US" sz="2400" dirty="0" err="1" smtClean="0"/>
              <a:t>subcultural</a:t>
            </a:r>
            <a:r>
              <a:rPr lang="en-US" sz="2400" dirty="0" smtClean="0"/>
              <a:t> character were softened and polished. </a:t>
            </a:r>
            <a:r>
              <a:rPr lang="en-US" sz="2400" dirty="0" err="1" smtClean="0"/>
              <a:t>Rebetiko</a:t>
            </a:r>
            <a:r>
              <a:rPr lang="en-US" sz="2400" dirty="0" smtClean="0"/>
              <a:t> probably originated in the music of the larger Greek cities, most of them coastal, in today's Greece and Asia Minor.</a:t>
            </a:r>
          </a:p>
          <a:p>
            <a:endParaRPr lang="el-GR" dirty="0"/>
          </a:p>
        </p:txBody>
      </p:sp>
      <p:sp>
        <p:nvSpPr>
          <p:cNvPr id="4" name="3 - Τίτλος"/>
          <p:cNvSpPr>
            <a:spLocks noGrp="1"/>
          </p:cNvSpPr>
          <p:nvPr>
            <p:ph type="title"/>
          </p:nvPr>
        </p:nvSpPr>
        <p:spPr/>
        <p:txBody>
          <a:bodyPr/>
          <a:lstStyle/>
          <a:p>
            <a:r>
              <a:rPr lang="en-US" dirty="0" err="1" smtClean="0"/>
              <a:t>Rebetiko</a:t>
            </a:r>
            <a:endParaRPr lang="el-GR" dirty="0"/>
          </a:p>
        </p:txBody>
      </p:sp>
      <p:pic>
        <p:nvPicPr>
          <p:cNvPr id="1025" name="Picture 1"/>
          <p:cNvPicPr>
            <a:picLocks noChangeAspect="1" noChangeArrowheads="1"/>
          </p:cNvPicPr>
          <p:nvPr/>
        </p:nvPicPr>
        <p:blipFill>
          <a:blip r:embed="rId2" cstate="print"/>
          <a:srcRect/>
          <a:stretch>
            <a:fillRect/>
          </a:stretch>
        </p:blipFill>
        <p:spPr bwMode="auto">
          <a:xfrm>
            <a:off x="5580112" y="1268760"/>
            <a:ext cx="2088232" cy="2819363"/>
          </a:xfrm>
          <a:prstGeom prst="rect">
            <a:avLst/>
          </a:prstGeom>
          <a:noFill/>
          <a:ln w="9525">
            <a:noFill/>
            <a:miter lim="800000"/>
            <a:headEnd/>
            <a:tailEnd/>
          </a:ln>
          <a:effectLst/>
        </p:spPr>
      </p:pic>
      <p:pic>
        <p:nvPicPr>
          <p:cNvPr id="8194" name="Picture 2" descr="http://gym-kassiop.ker.sch.gr/ergasies/images/new2.jpg"/>
          <p:cNvPicPr>
            <a:picLocks noChangeAspect="1" noChangeArrowheads="1"/>
          </p:cNvPicPr>
          <p:nvPr/>
        </p:nvPicPr>
        <p:blipFill>
          <a:blip r:embed="rId3" cstate="print"/>
          <a:srcRect/>
          <a:stretch>
            <a:fillRect/>
          </a:stretch>
        </p:blipFill>
        <p:spPr bwMode="auto">
          <a:xfrm>
            <a:off x="5364088" y="4293096"/>
            <a:ext cx="3418173" cy="227878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247</TotalTime>
  <Words>750</Words>
  <Application>Microsoft Office PowerPoint</Application>
  <PresentationFormat>On-screen Show (4:3)</PresentationFormat>
  <Paragraphs>53</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Συγκέντρωση</vt:lpstr>
      <vt:lpstr>Greek  Music History</vt:lpstr>
      <vt:lpstr>Music in Ancient Greece</vt:lpstr>
      <vt:lpstr>Ancient Times</vt:lpstr>
      <vt:lpstr>Music as education</vt:lpstr>
      <vt:lpstr>Byzantine Music</vt:lpstr>
      <vt:lpstr>Traditional Greek Music</vt:lpstr>
      <vt:lpstr> Nisiotika</vt:lpstr>
      <vt:lpstr> Music of Crete (Kritika)</vt:lpstr>
      <vt:lpstr>Rebetiko</vt:lpstr>
      <vt:lpstr>Music of Macedonia</vt:lpstr>
      <vt:lpstr>Greek Singers</vt:lpstr>
      <vt:lpstr>Maria Callas</vt:lpstr>
      <vt:lpstr> Greek Popular Singers</vt:lpstr>
      <vt:lpstr>Greek Bands</vt:lpstr>
      <vt:lpstr>Onirama</vt:lpstr>
      <vt:lpstr>Firewind</vt:lpstr>
      <vt:lpstr>Locomondo</vt:lpstr>
      <vt:lpstr>Thank You</vt:lpstr>
    </vt:vector>
  </TitlesOfParts>
  <Company>None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Music History</dc:title>
  <dc:creator>User</dc:creator>
  <cp:lastModifiedBy>admin</cp:lastModifiedBy>
  <cp:revision>30</cp:revision>
  <dcterms:created xsi:type="dcterms:W3CDTF">2012-03-18T12:51:07Z</dcterms:created>
  <dcterms:modified xsi:type="dcterms:W3CDTF">2013-04-12T15:02:10Z</dcterms:modified>
</cp:coreProperties>
</file>