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0" r:id="rId4"/>
    <p:sldId id="258" r:id="rId5"/>
    <p:sldId id="259" r:id="rId6"/>
    <p:sldId id="261" r:id="rId7"/>
    <p:sldId id="262" r:id="rId8"/>
    <p:sldId id="263" r:id="rId9"/>
    <p:sldId id="264" r:id="rId10"/>
    <p:sldId id="268" r:id="rId11"/>
    <p:sldId id="269" r:id="rId12"/>
    <p:sldId id="267" r:id="rId13"/>
    <p:sldId id="270" r:id="rId14"/>
    <p:sldId id="265" r:id="rId15"/>
    <p:sldId id="266"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CE9AE-73BE-4FA2-8798-B1415868AC9C}" type="datetimeFigureOut">
              <a:rPr lang="el-GR" smtClean="0"/>
              <a:pPr/>
              <a:t>10/1/2012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03CB0-75C9-423F-85ED-FE30823A606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A303CB0-75C9-423F-85ED-FE30823A606E}"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043608" y="359898"/>
            <a:ext cx="7795592" cy="83685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115616" y="1268760"/>
            <a:ext cx="7704856" cy="5112568"/>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7" name="Date Placeholder 6"/>
          <p:cNvSpPr>
            <a:spLocks noGrp="1"/>
          </p:cNvSpPr>
          <p:nvPr>
            <p:ph type="dt" sz="half" idx="10"/>
          </p:nvPr>
        </p:nvSpPr>
        <p:spPr>
          <a:xfrm>
            <a:off x="3581400" y="6453336"/>
            <a:ext cx="2133600" cy="328464"/>
          </a:xfrm>
        </p:spPr>
        <p:txBody>
          <a:bodyPr/>
          <a:lstStyle>
            <a:extLst/>
          </a:lstStyle>
          <a:p>
            <a:fld id="{2342CEA3-3058-4D43-AE35-B3DA76CB4003}" type="datetimeFigureOut">
              <a:rPr lang="el-GR" smtClean="0"/>
              <a:pPr/>
              <a:t>10/1/2012</a:t>
            </a:fld>
            <a:endParaRPr lang="el-GR"/>
          </a:p>
        </p:txBody>
      </p:sp>
      <p:sp>
        <p:nvSpPr>
          <p:cNvPr id="20" name="Footer Placeholder 19"/>
          <p:cNvSpPr>
            <a:spLocks noGrp="1"/>
          </p:cNvSpPr>
          <p:nvPr>
            <p:ph type="ftr" sz="quarter" idx="11"/>
          </p:nvPr>
        </p:nvSpPr>
        <p:spPr>
          <a:xfrm>
            <a:off x="5715000" y="6453336"/>
            <a:ext cx="2895600" cy="328464"/>
          </a:xfrm>
        </p:spPr>
        <p:txBody>
          <a:bodyPr/>
          <a:lstStyle>
            <a:extLst/>
          </a:lstStyle>
          <a:p>
            <a:endParaRPr lang="el-GR" dirty="0"/>
          </a:p>
        </p:txBody>
      </p:sp>
      <p:sp>
        <p:nvSpPr>
          <p:cNvPr id="10" name="Slide Number Placeholder 9"/>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920880" cy="8823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043608" y="1124744"/>
            <a:ext cx="7920880" cy="532859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525344"/>
            <a:ext cx="2133600" cy="256456"/>
          </a:xfrm>
        </p:spPr>
        <p:txBody>
          <a:bodyPr/>
          <a:lstStyle>
            <a:extLst/>
          </a:lstStyle>
          <a:p>
            <a:fld id="{2342CEA3-3058-4D43-AE35-B3DA76CB4003}" type="datetimeFigureOut">
              <a:rPr lang="el-GR" smtClean="0"/>
              <a:pPr/>
              <a:t>10/1/2012</a:t>
            </a:fld>
            <a:endParaRPr lang="el-GR"/>
          </a:p>
        </p:txBody>
      </p:sp>
      <p:sp>
        <p:nvSpPr>
          <p:cNvPr id="5" name="Footer Placeholder 4"/>
          <p:cNvSpPr>
            <a:spLocks noGrp="1"/>
          </p:cNvSpPr>
          <p:nvPr>
            <p:ph type="ftr" sz="quarter" idx="11"/>
          </p:nvPr>
        </p:nvSpPr>
        <p:spPr>
          <a:xfrm>
            <a:off x="5715000" y="6525344"/>
            <a:ext cx="2895600" cy="256456"/>
          </a:xfrm>
        </p:spPr>
        <p:txBody>
          <a:bodyPr/>
          <a:lstStyle>
            <a:extLst/>
          </a:lstStyle>
          <a:p>
            <a:endParaRPr lang="el-GR" dirty="0"/>
          </a:p>
        </p:txBody>
      </p:sp>
      <p:sp>
        <p:nvSpPr>
          <p:cNvPr id="6" name="Slide Number Placeholder 5"/>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342CEA3-3058-4D43-AE35-B3DA76CB4003}" type="datetimeFigureOut">
              <a:rPr lang="el-GR" smtClean="0"/>
              <a:pPr/>
              <a:t>10/1/2012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342CEA3-3058-4D43-AE35-B3DA76CB4003}" type="datetimeFigureOut">
              <a:rPr lang="el-GR" smtClean="0"/>
              <a:pPr/>
              <a:t>10/1/2012</a:t>
            </a:fld>
            <a:endParaRPr lang="el-G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F1D1C4-C2D9-4231-9FB2-B2D9D97AA41D}" type="slidenum">
              <a:rPr lang="el-GR" smtClean="0"/>
              <a:pPr/>
              <a:t>‹#›</a:t>
            </a:fld>
            <a:endParaRPr lang="el-G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Monuments of </a:t>
            </a:r>
            <a:r>
              <a:rPr lang="en-US" dirty="0" err="1" smtClean="0"/>
              <a:t>Rodopi</a:t>
            </a:r>
            <a:r>
              <a:rPr lang="en-US" dirty="0" smtClean="0"/>
              <a:t> - Greece</a:t>
            </a:r>
            <a:endParaRPr lang="el-GR" dirty="0"/>
          </a:p>
        </p:txBody>
      </p:sp>
      <p:sp>
        <p:nvSpPr>
          <p:cNvPr id="3" name="Subtitle 2"/>
          <p:cNvSpPr>
            <a:spLocks noGrp="1"/>
          </p:cNvSpPr>
          <p:nvPr>
            <p:ph type="subTitle" idx="1"/>
          </p:nvPr>
        </p:nvSpPr>
        <p:spPr>
          <a:xfrm>
            <a:off x="1115616" y="1268760"/>
            <a:ext cx="7704856" cy="576064"/>
          </a:xfrm>
        </p:spPr>
        <p:txBody>
          <a:bodyPr/>
          <a:lstStyle/>
          <a:p>
            <a:r>
              <a:rPr lang="en-US" dirty="0" smtClean="0"/>
              <a:t>Junior High School of </a:t>
            </a:r>
            <a:r>
              <a:rPr lang="en-US" dirty="0" err="1" smtClean="0"/>
              <a:t>Sapes</a:t>
            </a:r>
            <a:r>
              <a:rPr lang="en-US" dirty="0" smtClean="0"/>
              <a:t> - Greece</a:t>
            </a:r>
            <a:endParaRPr lang="el-GR" dirty="0"/>
          </a:p>
        </p:txBody>
      </p:sp>
      <p:pic>
        <p:nvPicPr>
          <p:cNvPr id="11266" name="Picture 2" descr="http://www.fsrodopis.gr/Rodopi/_pics/apo_to_arheologiko_mousio_komotinis(thrakas_ippeas).jpg"/>
          <p:cNvPicPr>
            <a:picLocks noChangeAspect="1" noChangeArrowheads="1"/>
          </p:cNvPicPr>
          <p:nvPr/>
        </p:nvPicPr>
        <p:blipFill>
          <a:blip r:embed="rId2" cstate="print"/>
          <a:srcRect/>
          <a:stretch>
            <a:fillRect/>
          </a:stretch>
        </p:blipFill>
        <p:spPr bwMode="auto">
          <a:xfrm>
            <a:off x="4572000" y="2500306"/>
            <a:ext cx="3810000" cy="2943225"/>
          </a:xfrm>
          <a:prstGeom prst="rect">
            <a:avLst/>
          </a:prstGeom>
          <a:noFill/>
        </p:spPr>
      </p:pic>
      <p:sp>
        <p:nvSpPr>
          <p:cNvPr id="5" name="Subtitle 2"/>
          <p:cNvSpPr txBox="1">
            <a:spLocks/>
          </p:cNvSpPr>
          <p:nvPr/>
        </p:nvSpPr>
        <p:spPr>
          <a:xfrm>
            <a:off x="1071538" y="5929330"/>
            <a:ext cx="5357850" cy="576064"/>
          </a:xfrm>
          <a:prstGeom prst="rect">
            <a:avLst/>
          </a:prstGeom>
        </p:spPr>
        <p:txBody>
          <a:bodyPr tIns="0">
            <a:normAutofit fontScale="70000" lnSpcReduction="20000"/>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bg2">
                    <a:lumMod val="50000"/>
                  </a:schemeClr>
                </a:solidFill>
                <a:effectLst/>
                <a:uLnTx/>
                <a:uFillTx/>
                <a:latin typeface="+mn-lt"/>
                <a:ea typeface="+mn-ea"/>
                <a:cs typeface="+mn-cs"/>
              </a:rPr>
              <a:t>Comenius – Come Closer My world is your world</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bg2">
                    <a:lumMod val="75000"/>
                  </a:schemeClr>
                </a:solidFill>
                <a:effectLst/>
                <a:uLnTx/>
                <a:uFillTx/>
                <a:latin typeface="+mn-lt"/>
                <a:ea typeface="+mn-ea"/>
                <a:cs typeface="+mn-cs"/>
              </a:rPr>
              <a:t>Year 2011-2012.</a:t>
            </a:r>
            <a:r>
              <a:rPr kumimoji="0" lang="en-US" sz="2600" b="0" i="0" u="none" strike="noStrike" kern="1200" cap="none" spc="0" normalizeH="0" noProof="0" dirty="0" smtClean="0">
                <a:ln>
                  <a:noFill/>
                </a:ln>
                <a:solidFill>
                  <a:schemeClr val="bg2">
                    <a:lumMod val="75000"/>
                  </a:schemeClr>
                </a:solidFill>
                <a:effectLst/>
                <a:uLnTx/>
                <a:uFillTx/>
                <a:latin typeface="+mn-lt"/>
                <a:ea typeface="+mn-ea"/>
                <a:cs typeface="+mn-cs"/>
              </a:rPr>
              <a:t> Version </a:t>
            </a:r>
            <a:r>
              <a:rPr kumimoji="0" lang="en-US" sz="2600" b="0" i="0" u="none" strike="noStrike" kern="1200" cap="none" spc="0" normalizeH="0" noProof="0" dirty="0" smtClean="0">
                <a:ln>
                  <a:noFill/>
                </a:ln>
                <a:solidFill>
                  <a:schemeClr val="bg2">
                    <a:lumMod val="75000"/>
                  </a:schemeClr>
                </a:solidFill>
                <a:effectLst/>
                <a:uLnTx/>
                <a:uFillTx/>
                <a:latin typeface="+mn-lt"/>
                <a:ea typeface="+mn-ea"/>
                <a:cs typeface="+mn-cs"/>
              </a:rPr>
              <a:t>1.02</a:t>
            </a:r>
            <a:endParaRPr kumimoji="0" lang="el-GR" sz="26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Palia</a:t>
            </a:r>
            <a:r>
              <a:rPr lang="en-US" dirty="0" smtClean="0"/>
              <a:t> </a:t>
            </a:r>
            <a:r>
              <a:rPr lang="en-US" dirty="0" err="1" smtClean="0"/>
              <a:t>Prytania</a:t>
            </a:r>
            <a:endParaRPr lang="el-GR" dirty="0"/>
          </a:p>
        </p:txBody>
      </p:sp>
      <p:sp>
        <p:nvSpPr>
          <p:cNvPr id="3" name="Content Placeholder 2"/>
          <p:cNvSpPr>
            <a:spLocks noGrp="1"/>
          </p:cNvSpPr>
          <p:nvPr>
            <p:ph idx="1"/>
          </p:nvPr>
        </p:nvSpPr>
        <p:spPr>
          <a:xfrm>
            <a:off x="1071538" y="1142984"/>
            <a:ext cx="4546848" cy="4525963"/>
          </a:xfrm>
        </p:spPr>
        <p:txBody>
          <a:bodyPr>
            <a:normAutofit/>
          </a:bodyPr>
          <a:lstStyle/>
          <a:p>
            <a:r>
              <a:rPr lang="en-US" sz="2400" dirty="0" smtClean="0"/>
              <a:t>Founded in 1907 by a Greek from Egypt. </a:t>
            </a:r>
          </a:p>
          <a:p>
            <a:pPr lvl="1"/>
            <a:r>
              <a:rPr lang="en-US" sz="2000" dirty="0" smtClean="0"/>
              <a:t>First name “</a:t>
            </a:r>
            <a:r>
              <a:rPr lang="en-US" sz="2000" dirty="0" err="1" smtClean="0"/>
              <a:t>Dimotiki</a:t>
            </a:r>
            <a:r>
              <a:rPr lang="en-US" sz="2000" dirty="0" smtClean="0"/>
              <a:t> </a:t>
            </a:r>
            <a:r>
              <a:rPr lang="en-US" sz="2000" dirty="0" err="1" smtClean="0"/>
              <a:t>Astiki</a:t>
            </a:r>
            <a:r>
              <a:rPr lang="en-US" sz="2000" dirty="0" smtClean="0"/>
              <a:t> </a:t>
            </a:r>
            <a:r>
              <a:rPr lang="en-US" sz="2000" dirty="0" err="1" smtClean="0"/>
              <a:t>Scholi</a:t>
            </a:r>
            <a:r>
              <a:rPr lang="en-US" sz="2000" dirty="0" smtClean="0"/>
              <a:t>” (kind of high school) 1908-1909</a:t>
            </a:r>
          </a:p>
          <a:p>
            <a:pPr lvl="1"/>
            <a:r>
              <a:rPr lang="en-US" sz="2000" dirty="0" smtClean="0"/>
              <a:t>Orphanage 1916</a:t>
            </a:r>
          </a:p>
          <a:p>
            <a:pPr lvl="1"/>
            <a:r>
              <a:rPr lang="en-US" sz="2000" dirty="0" smtClean="0"/>
              <a:t>Government Building (general commanding office). 1919-1945</a:t>
            </a:r>
          </a:p>
          <a:p>
            <a:pPr lvl="1"/>
            <a:r>
              <a:rPr lang="en-US" sz="2000" dirty="0" err="1" smtClean="0"/>
              <a:t>Nomarchia</a:t>
            </a:r>
            <a:r>
              <a:rPr lang="en-US" sz="2000" dirty="0" smtClean="0"/>
              <a:t> 1945-1972</a:t>
            </a:r>
          </a:p>
          <a:p>
            <a:pPr lvl="1"/>
            <a:r>
              <a:rPr lang="en-US" sz="2000" dirty="0" smtClean="0"/>
              <a:t>University Secrecy (</a:t>
            </a:r>
            <a:r>
              <a:rPr lang="en-US" sz="2000" dirty="0" err="1" smtClean="0"/>
              <a:t>prytania</a:t>
            </a:r>
            <a:r>
              <a:rPr lang="en-US" sz="2000" dirty="0" smtClean="0"/>
              <a:t>) 1972-2000</a:t>
            </a:r>
            <a:endParaRPr lang="el-GR" sz="2000" dirty="0"/>
          </a:p>
        </p:txBody>
      </p:sp>
      <p:pic>
        <p:nvPicPr>
          <p:cNvPr id="27650" name="Picture 2" descr="http://thesaurus.duth.gr/hotels/images2/Komotini/Pritaneia.jpg"/>
          <p:cNvPicPr>
            <a:picLocks noChangeAspect="1" noChangeArrowheads="1"/>
          </p:cNvPicPr>
          <p:nvPr/>
        </p:nvPicPr>
        <p:blipFill>
          <a:blip r:embed="rId2" cstate="print"/>
          <a:srcRect/>
          <a:stretch>
            <a:fillRect/>
          </a:stretch>
        </p:blipFill>
        <p:spPr bwMode="auto">
          <a:xfrm>
            <a:off x="5357818" y="4572008"/>
            <a:ext cx="3498150" cy="2037999"/>
          </a:xfrm>
          <a:prstGeom prst="rect">
            <a:avLst/>
          </a:prstGeom>
          <a:noFill/>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Nymphea</a:t>
            </a:r>
            <a:r>
              <a:rPr lang="en-US" dirty="0" smtClean="0"/>
              <a:t>” Fortifications</a:t>
            </a:r>
            <a:endParaRPr lang="el-GR" dirty="0"/>
          </a:p>
        </p:txBody>
      </p:sp>
      <p:sp>
        <p:nvSpPr>
          <p:cNvPr id="3" name="Content Placeholder 2"/>
          <p:cNvSpPr>
            <a:spLocks noGrp="1"/>
          </p:cNvSpPr>
          <p:nvPr>
            <p:ph idx="1"/>
          </p:nvPr>
        </p:nvSpPr>
        <p:spPr>
          <a:xfrm>
            <a:off x="1285852" y="1214422"/>
            <a:ext cx="3970784" cy="4525963"/>
          </a:xfrm>
        </p:spPr>
        <p:txBody>
          <a:bodyPr/>
          <a:lstStyle/>
          <a:p>
            <a:r>
              <a:rPr lang="en-US" sz="2800" dirty="0" err="1" smtClean="0"/>
              <a:t>Builded</a:t>
            </a:r>
            <a:r>
              <a:rPr lang="en-US" sz="2800" dirty="0" smtClean="0"/>
              <a:t> in 1936-40</a:t>
            </a:r>
          </a:p>
          <a:p>
            <a:r>
              <a:rPr lang="en-US" sz="2800" dirty="0" smtClean="0"/>
              <a:t>Part of </a:t>
            </a:r>
            <a:r>
              <a:rPr lang="en-US" sz="2800" dirty="0" err="1" smtClean="0"/>
              <a:t>Metaxa’s</a:t>
            </a:r>
            <a:r>
              <a:rPr lang="en-US" sz="2800" dirty="0" smtClean="0"/>
              <a:t> Defensive Line (21 forts)</a:t>
            </a:r>
          </a:p>
          <a:p>
            <a:endParaRPr lang="el-GR" dirty="0"/>
          </a:p>
        </p:txBody>
      </p:sp>
      <p:pic>
        <p:nvPicPr>
          <p:cNvPr id="28676" name="Picture 4" descr="http://komothnh.files.wordpress.com/2010/04/cebdcf85cebccf86ceb1ceb9ceb12.jpg"/>
          <p:cNvPicPr>
            <a:picLocks noChangeAspect="1" noChangeArrowheads="1"/>
          </p:cNvPicPr>
          <p:nvPr/>
        </p:nvPicPr>
        <p:blipFill>
          <a:blip r:embed="rId2" cstate="print"/>
          <a:srcRect/>
          <a:stretch>
            <a:fillRect/>
          </a:stretch>
        </p:blipFill>
        <p:spPr bwMode="auto">
          <a:xfrm>
            <a:off x="5076056" y="1844824"/>
            <a:ext cx="3593604" cy="1958053"/>
          </a:xfrm>
          <a:prstGeom prst="rect">
            <a:avLst/>
          </a:prstGeom>
          <a:noFill/>
        </p:spPr>
      </p:pic>
      <p:pic>
        <p:nvPicPr>
          <p:cNvPr id="28678" name="Picture 6" descr="http://2.bp.blogspot.com/-SrIrA8fgIiY/TaLKMFcsydI/AAAAAAAAAqg/OTjNtyVn-go/s1600/maxi_oxyrou_02.jpg"/>
          <p:cNvPicPr>
            <a:picLocks noChangeAspect="1" noChangeArrowheads="1"/>
          </p:cNvPicPr>
          <p:nvPr/>
        </p:nvPicPr>
        <p:blipFill>
          <a:blip r:embed="rId3" cstate="print"/>
          <a:srcRect/>
          <a:stretch>
            <a:fillRect/>
          </a:stretch>
        </p:blipFill>
        <p:spPr bwMode="auto">
          <a:xfrm>
            <a:off x="3071802" y="4000504"/>
            <a:ext cx="3134122" cy="2179957"/>
          </a:xfrm>
          <a:prstGeom prst="rect">
            <a:avLst/>
          </a:prstGeom>
          <a:noFill/>
        </p:spPr>
      </p:pic>
      <p:pic>
        <p:nvPicPr>
          <p:cNvPr id="28680" name="Picture 8" descr="http://2.bp.blogspot.com/-oaTwVFx-F_4/TZyMuqhRiBI/AAAAAAAABgk/xD3gus6k1jo/s1600/maxi_oxyrou_03.jpg"/>
          <p:cNvPicPr>
            <a:picLocks noChangeAspect="1" noChangeArrowheads="1"/>
          </p:cNvPicPr>
          <p:nvPr/>
        </p:nvPicPr>
        <p:blipFill>
          <a:blip r:embed="rId4" cstate="print"/>
          <a:srcRect/>
          <a:stretch>
            <a:fillRect/>
          </a:stretch>
        </p:blipFill>
        <p:spPr bwMode="auto">
          <a:xfrm>
            <a:off x="539552" y="4077072"/>
            <a:ext cx="2448272" cy="1670266"/>
          </a:xfrm>
          <a:prstGeom prst="rect">
            <a:avLst/>
          </a:prstGeom>
          <a:noFill/>
        </p:spPr>
      </p:pic>
      <p:pic>
        <p:nvPicPr>
          <p:cNvPr id="28682" name="Picture 10" descr="http://filologos10.files.wordpress.com/2011/04/1_257e2.jpg"/>
          <p:cNvPicPr>
            <a:picLocks noChangeAspect="1" noChangeArrowheads="1"/>
          </p:cNvPicPr>
          <p:nvPr/>
        </p:nvPicPr>
        <p:blipFill>
          <a:blip r:embed="rId5" cstate="print"/>
          <a:srcRect/>
          <a:stretch>
            <a:fillRect/>
          </a:stretch>
        </p:blipFill>
        <p:spPr bwMode="auto">
          <a:xfrm>
            <a:off x="6286512" y="4429132"/>
            <a:ext cx="2376264" cy="17821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of </a:t>
            </a:r>
            <a:r>
              <a:rPr lang="en-US" dirty="0" err="1" smtClean="0"/>
              <a:t>Panagia</a:t>
            </a:r>
            <a:endParaRPr lang="el-GR" dirty="0"/>
          </a:p>
        </p:txBody>
      </p:sp>
      <p:sp>
        <p:nvSpPr>
          <p:cNvPr id="3" name="Content Placeholder 2"/>
          <p:cNvSpPr>
            <a:spLocks noGrp="1"/>
          </p:cNvSpPr>
          <p:nvPr>
            <p:ph idx="1"/>
          </p:nvPr>
        </p:nvSpPr>
        <p:spPr/>
        <p:txBody>
          <a:bodyPr/>
          <a:lstStyle/>
          <a:p>
            <a:r>
              <a:rPr lang="en-US" dirty="0" err="1" smtClean="0"/>
              <a:t>Builded</a:t>
            </a:r>
            <a:r>
              <a:rPr lang="en-US" dirty="0" smtClean="0"/>
              <a:t> during the time of Ottoman Occupation at about 1800 on the ruins of an older byzantine </a:t>
            </a:r>
            <a:r>
              <a:rPr lang="en-US" dirty="0" err="1" smtClean="0"/>
              <a:t>churche</a:t>
            </a:r>
            <a:r>
              <a:rPr lang="en-US" dirty="0" smtClean="0"/>
              <a:t>.</a:t>
            </a:r>
            <a:endParaRPr lang="el-GR" dirty="0"/>
          </a:p>
        </p:txBody>
      </p:sp>
      <p:pic>
        <p:nvPicPr>
          <p:cNvPr id="24580" name="Picture 4" descr="http://komothnh.files.wordpress.com/2007/09/paliamitropoli.jpg"/>
          <p:cNvPicPr>
            <a:picLocks noChangeAspect="1" noChangeArrowheads="1"/>
          </p:cNvPicPr>
          <p:nvPr/>
        </p:nvPicPr>
        <p:blipFill>
          <a:blip r:embed="rId2" cstate="print"/>
          <a:srcRect/>
          <a:stretch>
            <a:fillRect/>
          </a:stretch>
        </p:blipFill>
        <p:spPr bwMode="auto">
          <a:xfrm>
            <a:off x="4572000" y="3645024"/>
            <a:ext cx="3976560" cy="2664296"/>
          </a:xfrm>
          <a:prstGeom prst="rect">
            <a:avLst/>
          </a:prstGeom>
          <a:noFill/>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Walls of </a:t>
            </a:r>
            <a:r>
              <a:rPr lang="en-US" dirty="0" err="1" smtClean="0"/>
              <a:t>Komotini</a:t>
            </a:r>
            <a:endParaRPr lang="el-GR" dirty="0"/>
          </a:p>
        </p:txBody>
      </p:sp>
      <p:sp>
        <p:nvSpPr>
          <p:cNvPr id="3" name="Content Placeholder 2"/>
          <p:cNvSpPr>
            <a:spLocks noGrp="1"/>
          </p:cNvSpPr>
          <p:nvPr>
            <p:ph idx="1"/>
          </p:nvPr>
        </p:nvSpPr>
        <p:spPr>
          <a:xfrm>
            <a:off x="1071538" y="1285860"/>
            <a:ext cx="7931224" cy="2692896"/>
          </a:xfrm>
        </p:spPr>
        <p:txBody>
          <a:bodyPr>
            <a:normAutofit/>
          </a:bodyPr>
          <a:lstStyle/>
          <a:p>
            <a:r>
              <a:rPr lang="en-US" sz="2800" dirty="0" smtClean="0"/>
              <a:t>Byzantine Walls.  </a:t>
            </a:r>
            <a:r>
              <a:rPr lang="en-US" sz="2800" dirty="0" err="1" smtClean="0"/>
              <a:t>Theodosios</a:t>
            </a:r>
            <a:r>
              <a:rPr lang="en-US" sz="2800" dirty="0" smtClean="0"/>
              <a:t> A’ could be the founder of the walls (4</a:t>
            </a:r>
            <a:r>
              <a:rPr lang="en-US" sz="2800" baseline="30000" dirty="0" smtClean="0"/>
              <a:t>th</a:t>
            </a:r>
            <a:r>
              <a:rPr lang="en-US" sz="2800" dirty="0" smtClean="0"/>
              <a:t> AC).</a:t>
            </a:r>
          </a:p>
          <a:p>
            <a:r>
              <a:rPr lang="en-US" sz="2800" dirty="0" smtClean="0"/>
              <a:t>9.6m height, 16 towers. Most towers destroyed - damaged during Bulgarian occupation as stones from it was used as building material.</a:t>
            </a:r>
            <a:endParaRPr lang="el-GR" sz="2800" dirty="0"/>
          </a:p>
        </p:txBody>
      </p:sp>
      <p:pic>
        <p:nvPicPr>
          <p:cNvPr id="29698" name="Picture 2" descr="http://3.bp.blogspot.com/-OUwNJnFYwh0/Tk9S7l9pvXI/AAAAAAAALL4/QzcWEycIZhM/s1600/komotini_teixos.jpg"/>
          <p:cNvPicPr>
            <a:picLocks noChangeAspect="1" noChangeArrowheads="1"/>
          </p:cNvPicPr>
          <p:nvPr/>
        </p:nvPicPr>
        <p:blipFill>
          <a:blip r:embed="rId2" cstate="print"/>
          <a:srcRect/>
          <a:stretch>
            <a:fillRect/>
          </a:stretch>
        </p:blipFill>
        <p:spPr bwMode="auto">
          <a:xfrm>
            <a:off x="2915816" y="3861048"/>
            <a:ext cx="5967125" cy="2739008"/>
          </a:xfrm>
          <a:prstGeom prst="rect">
            <a:avLst/>
          </a:prstGeom>
          <a:noFill/>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IMARET (POOR HOUSE)</a:t>
            </a:r>
            <a:endParaRPr lang="el-GR" dirty="0"/>
          </a:p>
        </p:txBody>
      </p:sp>
      <p:sp>
        <p:nvSpPr>
          <p:cNvPr id="3" name="Content Placeholder 2"/>
          <p:cNvSpPr>
            <a:spLocks noGrp="1"/>
          </p:cNvSpPr>
          <p:nvPr>
            <p:ph idx="1"/>
          </p:nvPr>
        </p:nvSpPr>
        <p:spPr>
          <a:xfrm>
            <a:off x="1071538" y="1214422"/>
            <a:ext cx="4186238" cy="4525963"/>
          </a:xfrm>
        </p:spPr>
        <p:txBody>
          <a:bodyPr>
            <a:normAutofit/>
          </a:bodyPr>
          <a:lstStyle/>
          <a:p>
            <a:r>
              <a:rPr lang="en-US" sz="2400" dirty="0" smtClean="0"/>
              <a:t>In our days host the </a:t>
            </a:r>
            <a:r>
              <a:rPr lang="en-US" sz="2400" dirty="0" err="1" smtClean="0"/>
              <a:t>Eclesiastical</a:t>
            </a:r>
            <a:r>
              <a:rPr lang="en-US" sz="2400" dirty="0" smtClean="0"/>
              <a:t> Museum. It was built during the long period of the Ottoman sovereignty. </a:t>
            </a:r>
          </a:p>
          <a:p>
            <a:r>
              <a:rPr lang="en-US" sz="2400" dirty="0" smtClean="0"/>
              <a:t>It was founded (1360-1380) by the conqueror of the town General </a:t>
            </a:r>
            <a:r>
              <a:rPr lang="en-US" sz="2400" dirty="0" err="1" smtClean="0"/>
              <a:t>Gazi</a:t>
            </a:r>
            <a:r>
              <a:rPr lang="en-US" sz="2400" dirty="0" smtClean="0"/>
              <a:t> </a:t>
            </a:r>
            <a:r>
              <a:rPr lang="en-US" sz="2400" dirty="0" err="1" smtClean="0"/>
              <a:t>Evrenos</a:t>
            </a:r>
            <a:r>
              <a:rPr lang="en-US" sz="2400" dirty="0" smtClean="0"/>
              <a:t> Bay (Christian in his early years, but then </a:t>
            </a:r>
            <a:r>
              <a:rPr lang="en-US" sz="2400" dirty="0" err="1" smtClean="0"/>
              <a:t>islamized</a:t>
            </a:r>
            <a:r>
              <a:rPr lang="en-US" sz="2400" dirty="0" smtClean="0"/>
              <a:t>).</a:t>
            </a:r>
          </a:p>
          <a:p>
            <a:pPr>
              <a:buNone/>
            </a:pPr>
            <a:endParaRPr lang="el-GR" sz="2800" dirty="0"/>
          </a:p>
        </p:txBody>
      </p:sp>
      <p:pic>
        <p:nvPicPr>
          <p:cNvPr id="2050" name="Picture 2" descr="Κλείσιμο Παραθύρου"/>
          <p:cNvPicPr>
            <a:picLocks noChangeAspect="1" noChangeArrowheads="1"/>
          </p:cNvPicPr>
          <p:nvPr/>
        </p:nvPicPr>
        <p:blipFill>
          <a:blip r:embed="rId2" cstate="print"/>
          <a:srcRect/>
          <a:stretch>
            <a:fillRect/>
          </a:stretch>
        </p:blipFill>
        <p:spPr bwMode="auto">
          <a:xfrm>
            <a:off x="5076056" y="1556792"/>
            <a:ext cx="3572292" cy="2344317"/>
          </a:xfrm>
          <a:prstGeom prst="rect">
            <a:avLst/>
          </a:prstGeom>
          <a:noFill/>
        </p:spPr>
      </p:pic>
      <p:pic>
        <p:nvPicPr>
          <p:cNvPr id="2052" name="Picture 4" descr="Κλείσιμο Παραθύρου"/>
          <p:cNvPicPr>
            <a:picLocks noChangeAspect="1" noChangeArrowheads="1"/>
          </p:cNvPicPr>
          <p:nvPr/>
        </p:nvPicPr>
        <p:blipFill>
          <a:blip r:embed="rId3" cstate="print"/>
          <a:srcRect/>
          <a:stretch>
            <a:fillRect/>
          </a:stretch>
        </p:blipFill>
        <p:spPr bwMode="auto">
          <a:xfrm>
            <a:off x="5076056" y="4005063"/>
            <a:ext cx="3528392" cy="2507487"/>
          </a:xfrm>
          <a:prstGeom prst="rect">
            <a:avLst/>
          </a:prstGeom>
          <a:noFill/>
        </p:spPr>
      </p:pic>
    </p:spTree>
  </p:cSld>
  <p:clrMapOvr>
    <a:masterClrMapping/>
  </p:clrMapOvr>
  <p:transition>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CHURCH OF SAINT DIMITRIOS KASITERA</a:t>
            </a:r>
            <a:endParaRPr lang="el-GR" dirty="0"/>
          </a:p>
        </p:txBody>
      </p:sp>
      <p:sp>
        <p:nvSpPr>
          <p:cNvPr id="3" name="Content Placeholder 2"/>
          <p:cNvSpPr>
            <a:spLocks noGrp="1"/>
          </p:cNvSpPr>
          <p:nvPr>
            <p:ph idx="1"/>
          </p:nvPr>
        </p:nvSpPr>
        <p:spPr>
          <a:xfrm>
            <a:off x="1043608" y="1600200"/>
            <a:ext cx="7776864" cy="4525963"/>
          </a:xfrm>
        </p:spPr>
        <p:txBody>
          <a:bodyPr/>
          <a:lstStyle/>
          <a:p>
            <a:r>
              <a:rPr lang="en-US" dirty="0" smtClean="0"/>
              <a:t>A women monastery build by Bulgarians in 1858.</a:t>
            </a:r>
          </a:p>
          <a:p>
            <a:r>
              <a:rPr lang="en-US" dirty="0" smtClean="0"/>
              <a:t>In 1924 </a:t>
            </a:r>
            <a:r>
              <a:rPr lang="en-US" dirty="0" err="1" smtClean="0"/>
              <a:t>Pontioi</a:t>
            </a:r>
            <a:r>
              <a:rPr lang="en-US" dirty="0" smtClean="0"/>
              <a:t> Refuges settle the place.</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5506394" y="3573016"/>
            <a:ext cx="3392413" cy="254353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71452" y="3571876"/>
            <a:ext cx="2858392" cy="214314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lum contrast="67000"/>
          </a:blip>
          <a:srcRect/>
          <a:stretch>
            <a:fillRect/>
          </a:stretch>
        </p:blipFill>
        <p:spPr bwMode="auto">
          <a:xfrm>
            <a:off x="4000496" y="3571876"/>
            <a:ext cx="1440160" cy="1920589"/>
          </a:xfrm>
          <a:prstGeom prst="rect">
            <a:avLst/>
          </a:prstGeom>
          <a:noFill/>
          <a:ln w="9525">
            <a:noFill/>
            <a:miter lim="800000"/>
            <a:headEnd/>
            <a:tailEnd/>
          </a:ln>
        </p:spPr>
      </p:pic>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Bridges</a:t>
            </a:r>
            <a:endParaRPr lang="el-GR" dirty="0"/>
          </a:p>
        </p:txBody>
      </p:sp>
      <p:sp>
        <p:nvSpPr>
          <p:cNvPr id="3" name="Content Placeholder 2"/>
          <p:cNvSpPr>
            <a:spLocks noGrp="1"/>
          </p:cNvSpPr>
          <p:nvPr>
            <p:ph idx="1"/>
          </p:nvPr>
        </p:nvSpPr>
        <p:spPr>
          <a:xfrm>
            <a:off x="1142976" y="1214422"/>
            <a:ext cx="5266928" cy="4525963"/>
          </a:xfrm>
        </p:spPr>
        <p:txBody>
          <a:bodyPr/>
          <a:lstStyle/>
          <a:p>
            <a:r>
              <a:rPr lang="en-US" dirty="0" err="1" smtClean="0"/>
              <a:t>Kompsatou</a:t>
            </a:r>
            <a:r>
              <a:rPr lang="en-US" dirty="0" smtClean="0"/>
              <a:t> Byzantine bridge of 11</a:t>
            </a:r>
            <a:r>
              <a:rPr lang="en-US" baseline="30000" dirty="0" smtClean="0"/>
              <a:t>th</a:t>
            </a:r>
            <a:r>
              <a:rPr lang="en-US" dirty="0" smtClean="0"/>
              <a:t> century</a:t>
            </a:r>
          </a:p>
          <a:p>
            <a:r>
              <a:rPr lang="en-US" dirty="0" err="1" smtClean="0"/>
              <a:t>Paterma</a:t>
            </a:r>
            <a:r>
              <a:rPr lang="en-US" dirty="0" smtClean="0"/>
              <a:t> Byzantine 11</a:t>
            </a:r>
            <a:r>
              <a:rPr lang="en-US" baseline="30000" dirty="0" smtClean="0"/>
              <a:t>th</a:t>
            </a:r>
            <a:r>
              <a:rPr lang="en-US" dirty="0" smtClean="0"/>
              <a:t> century bridge.</a:t>
            </a:r>
            <a:endParaRPr lang="el-GR" dirty="0"/>
          </a:p>
        </p:txBody>
      </p:sp>
      <p:pic>
        <p:nvPicPr>
          <p:cNvPr id="30722" name="Picture 2" descr="http://3.bp.blogspot.com/_PR5kL_UNWIg/TOEo78h0x-I/AAAAAAAAAfI/KvWt3p3CSbA/s1600/DSC_7943.JPG"/>
          <p:cNvPicPr>
            <a:picLocks noChangeAspect="1" noChangeArrowheads="1"/>
          </p:cNvPicPr>
          <p:nvPr/>
        </p:nvPicPr>
        <p:blipFill>
          <a:blip r:embed="rId2" cstate="print"/>
          <a:srcRect/>
          <a:stretch>
            <a:fillRect/>
          </a:stretch>
        </p:blipFill>
        <p:spPr bwMode="auto">
          <a:xfrm>
            <a:off x="6429388" y="1214422"/>
            <a:ext cx="2520280" cy="1976129"/>
          </a:xfrm>
          <a:prstGeom prst="rect">
            <a:avLst/>
          </a:prstGeom>
          <a:noFill/>
        </p:spPr>
      </p:pic>
      <p:pic>
        <p:nvPicPr>
          <p:cNvPr id="30723" name="Picture 3"/>
          <p:cNvPicPr>
            <a:picLocks noChangeAspect="1" noChangeArrowheads="1"/>
          </p:cNvPicPr>
          <p:nvPr/>
        </p:nvPicPr>
        <p:blipFill>
          <a:blip r:embed="rId3" cstate="print"/>
          <a:srcRect/>
          <a:stretch>
            <a:fillRect/>
          </a:stretch>
        </p:blipFill>
        <p:spPr bwMode="auto">
          <a:xfrm>
            <a:off x="6143636" y="3429000"/>
            <a:ext cx="2808312" cy="2721329"/>
          </a:xfrm>
          <a:prstGeom prst="rect">
            <a:avLst/>
          </a:prstGeom>
          <a:noFill/>
          <a:ln w="9525">
            <a:noFill/>
            <a:miter lim="800000"/>
            <a:headEnd/>
            <a:tailEnd/>
          </a:ln>
        </p:spPr>
      </p:pic>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Maronia</a:t>
            </a:r>
            <a:endParaRPr lang="el-GR" dirty="0"/>
          </a:p>
        </p:txBody>
      </p:sp>
      <p:sp>
        <p:nvSpPr>
          <p:cNvPr id="3" name="Content Placeholder 2"/>
          <p:cNvSpPr>
            <a:spLocks noGrp="1"/>
          </p:cNvSpPr>
          <p:nvPr>
            <p:ph idx="1"/>
          </p:nvPr>
        </p:nvSpPr>
        <p:spPr>
          <a:xfrm>
            <a:off x="1071538" y="1142984"/>
            <a:ext cx="4000528" cy="4525963"/>
          </a:xfrm>
        </p:spPr>
        <p:txBody>
          <a:bodyPr/>
          <a:lstStyle/>
          <a:p>
            <a:r>
              <a:rPr lang="en-US" sz="2400" dirty="0" smtClean="0"/>
              <a:t>Area first inhabited by Thracian races like </a:t>
            </a:r>
            <a:r>
              <a:rPr lang="en-US" sz="2400" dirty="0" err="1" smtClean="0"/>
              <a:t>Kikones</a:t>
            </a:r>
            <a:r>
              <a:rPr lang="en-US" sz="2400" dirty="0" smtClean="0"/>
              <a:t> from 13</a:t>
            </a:r>
            <a:r>
              <a:rPr lang="en-US" sz="2400" baseline="30000" dirty="0" smtClean="0"/>
              <a:t>th</a:t>
            </a:r>
            <a:r>
              <a:rPr lang="en-US" sz="2400" dirty="0" smtClean="0"/>
              <a:t> c. BC. Homer talks about </a:t>
            </a:r>
            <a:r>
              <a:rPr lang="en-US" sz="2400" dirty="0" err="1" smtClean="0"/>
              <a:t>Maronia</a:t>
            </a:r>
            <a:r>
              <a:rPr lang="en-US" sz="2400" dirty="0" smtClean="0"/>
              <a:t> in </a:t>
            </a:r>
            <a:r>
              <a:rPr lang="en-US" sz="2400" dirty="0" err="1" smtClean="0"/>
              <a:t>Odyssya</a:t>
            </a:r>
            <a:r>
              <a:rPr lang="en-US" sz="2400" dirty="0" smtClean="0"/>
              <a:t> </a:t>
            </a:r>
          </a:p>
          <a:p>
            <a:r>
              <a:rPr lang="en-US" sz="2400" dirty="0" smtClean="0"/>
              <a:t>Ancient city founded in 7</a:t>
            </a:r>
            <a:r>
              <a:rPr lang="en-US" sz="2400" baseline="30000" dirty="0" smtClean="0"/>
              <a:t>th</a:t>
            </a:r>
            <a:r>
              <a:rPr lang="en-US" sz="2400" dirty="0" smtClean="0"/>
              <a:t> c. B.C. by shelters from island Chios who lived together with locals.  </a:t>
            </a:r>
          </a:p>
          <a:p>
            <a:endParaRPr lang="el-GR" dirty="0"/>
          </a:p>
        </p:txBody>
      </p:sp>
      <p:pic>
        <p:nvPicPr>
          <p:cNvPr id="5" name="Picture 4" descr="http://maroneia-sapes.gr/ms/wp-content/uploads/2011/05/0001.jpg"/>
          <p:cNvPicPr>
            <a:picLocks noChangeAspect="1" noChangeArrowheads="1"/>
          </p:cNvPicPr>
          <p:nvPr/>
        </p:nvPicPr>
        <p:blipFill>
          <a:blip r:embed="rId2" cstate="print"/>
          <a:srcRect/>
          <a:stretch>
            <a:fillRect/>
          </a:stretch>
        </p:blipFill>
        <p:spPr bwMode="auto">
          <a:xfrm>
            <a:off x="5143504" y="2071678"/>
            <a:ext cx="3803915" cy="2139703"/>
          </a:xfrm>
          <a:prstGeom prst="rect">
            <a:avLst/>
          </a:prstGeom>
          <a:noFill/>
        </p:spPr>
      </p:pic>
      <p:pic>
        <p:nvPicPr>
          <p:cNvPr id="6" name="Picture 5"/>
          <p:cNvPicPr>
            <a:picLocks noChangeAspect="1" noChangeArrowheads="1"/>
          </p:cNvPicPr>
          <p:nvPr/>
        </p:nvPicPr>
        <p:blipFill>
          <a:blip r:embed="rId3" cstate="print"/>
          <a:srcRect/>
          <a:stretch>
            <a:fillRect/>
          </a:stretch>
        </p:blipFill>
        <p:spPr bwMode="auto">
          <a:xfrm>
            <a:off x="3131840" y="4941168"/>
            <a:ext cx="5712296" cy="1606583"/>
          </a:xfrm>
          <a:prstGeom prst="rect">
            <a:avLst/>
          </a:prstGeom>
          <a:noFill/>
          <a:ln w="9525">
            <a:noFill/>
            <a:miter lim="800000"/>
            <a:headEnd/>
            <a:tailEnd/>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t>
            </a:r>
            <a:r>
              <a:rPr lang="en-US" dirty="0" err="1" smtClean="0"/>
              <a:t>Maronia</a:t>
            </a:r>
            <a:endParaRPr lang="el-GR" dirty="0"/>
          </a:p>
        </p:txBody>
      </p:sp>
      <p:sp>
        <p:nvSpPr>
          <p:cNvPr id="3" name="Content Placeholder 2"/>
          <p:cNvSpPr>
            <a:spLocks noGrp="1"/>
          </p:cNvSpPr>
          <p:nvPr>
            <p:ph idx="1"/>
          </p:nvPr>
        </p:nvSpPr>
        <p:spPr>
          <a:xfrm>
            <a:off x="1043608" y="1268760"/>
            <a:ext cx="5050904" cy="5256584"/>
          </a:xfrm>
        </p:spPr>
        <p:txBody>
          <a:bodyPr>
            <a:normAutofit fontScale="62500" lnSpcReduction="20000"/>
          </a:bodyPr>
          <a:lstStyle/>
          <a:p>
            <a:r>
              <a:rPr lang="en-US" dirty="0" smtClean="0"/>
              <a:t>The ancient city of </a:t>
            </a:r>
            <a:r>
              <a:rPr lang="en-US" dirty="0" err="1" smtClean="0"/>
              <a:t>Maronia</a:t>
            </a:r>
            <a:r>
              <a:rPr lang="en-US" dirty="0" smtClean="0"/>
              <a:t> stood on the coast , on the site of the modern village  of </a:t>
            </a:r>
            <a:r>
              <a:rPr lang="en-US" dirty="0" err="1" smtClean="0"/>
              <a:t>Agios</a:t>
            </a:r>
            <a:r>
              <a:rPr lang="en-US" dirty="0" smtClean="0"/>
              <a:t> </a:t>
            </a:r>
            <a:r>
              <a:rPr lang="en-US" dirty="0" err="1" smtClean="0"/>
              <a:t>Charalambos</a:t>
            </a:r>
            <a:r>
              <a:rPr lang="en-US" dirty="0" smtClean="0"/>
              <a:t> with its picturesque little </a:t>
            </a:r>
            <a:r>
              <a:rPr lang="en-US" dirty="0" err="1" smtClean="0"/>
              <a:t>harbour</a:t>
            </a:r>
            <a:r>
              <a:rPr lang="en-US" dirty="0" smtClean="0"/>
              <a:t>. The legend says that it was found by the king </a:t>
            </a:r>
            <a:r>
              <a:rPr lang="en-US" dirty="0" err="1" smtClean="0"/>
              <a:t>Maron</a:t>
            </a:r>
            <a:r>
              <a:rPr lang="en-US" dirty="0" smtClean="0"/>
              <a:t>, a priest of Apollo who dwelt amidst the </a:t>
            </a:r>
            <a:r>
              <a:rPr lang="en-US" dirty="0" err="1" smtClean="0"/>
              <a:t>vendure</a:t>
            </a:r>
            <a:r>
              <a:rPr lang="en-US" dirty="0" smtClean="0"/>
              <a:t> of the god's sacred grove. In the seventh century, a colonist from Chios arrived in the area and the city became an important commercial centre  until it was taken by the Persian in 513. </a:t>
            </a:r>
          </a:p>
          <a:p>
            <a:r>
              <a:rPr lang="en-US" dirty="0" smtClean="0"/>
              <a:t>The first Athenian Confederacy's tax registers for 478/7 mentioned.  </a:t>
            </a:r>
            <a:r>
              <a:rPr lang="en-US" dirty="0" err="1" smtClean="0"/>
              <a:t>Maronia's</a:t>
            </a:r>
            <a:r>
              <a:rPr lang="en-US" dirty="0" smtClean="0"/>
              <a:t> contribution was one talent and 3,000 </a:t>
            </a:r>
            <a:r>
              <a:rPr lang="en-US" dirty="0" err="1" smtClean="0"/>
              <a:t>drachamas</a:t>
            </a:r>
            <a:r>
              <a:rPr lang="en-US" dirty="0" smtClean="0"/>
              <a:t>.</a:t>
            </a:r>
          </a:p>
          <a:p>
            <a:r>
              <a:rPr lang="en-US" dirty="0" smtClean="0"/>
              <a:t>In the Roman period, it experienced renewed economic and cultural prosperity, which continued until the early </a:t>
            </a:r>
            <a:r>
              <a:rPr lang="en-US" dirty="0" err="1" smtClean="0"/>
              <a:t>Chistian</a:t>
            </a:r>
            <a:r>
              <a:rPr lang="en-US" dirty="0" smtClean="0"/>
              <a:t> times. </a:t>
            </a:r>
          </a:p>
          <a:p>
            <a:endParaRPr lang="el-GR" dirty="0"/>
          </a:p>
        </p:txBody>
      </p:sp>
      <p:pic>
        <p:nvPicPr>
          <p:cNvPr id="16386" name="Picture 2" descr="http://www.economicforumofthrace.eu/wp-content/gallery/maronia/5.jpg"/>
          <p:cNvPicPr>
            <a:picLocks noChangeAspect="1" noChangeArrowheads="1"/>
          </p:cNvPicPr>
          <p:nvPr/>
        </p:nvPicPr>
        <p:blipFill>
          <a:blip r:embed="rId2" cstate="print"/>
          <a:srcRect/>
          <a:stretch>
            <a:fillRect/>
          </a:stretch>
        </p:blipFill>
        <p:spPr bwMode="auto">
          <a:xfrm>
            <a:off x="6300192" y="4869160"/>
            <a:ext cx="2411760" cy="1808820"/>
          </a:xfrm>
          <a:prstGeom prst="rect">
            <a:avLst/>
          </a:prstGeom>
          <a:noFill/>
        </p:spPr>
      </p:pic>
      <p:pic>
        <p:nvPicPr>
          <p:cNvPr id="9218" name="Picture 2" descr="http://upload.wikimedia.org/wikipedia/commons/thumb/f/f8/20091122_Marwneia_Ismaros_Samothrace.jpg/398px-20091122_Marwneia_Ismaros_Samothrace.jpg"/>
          <p:cNvPicPr>
            <a:picLocks noChangeAspect="1" noChangeArrowheads="1"/>
          </p:cNvPicPr>
          <p:nvPr/>
        </p:nvPicPr>
        <p:blipFill>
          <a:blip r:embed="rId3" cstate="print"/>
          <a:srcRect/>
          <a:stretch>
            <a:fillRect/>
          </a:stretch>
        </p:blipFill>
        <p:spPr bwMode="auto">
          <a:xfrm>
            <a:off x="6898338" y="1340768"/>
            <a:ext cx="1922134" cy="2897689"/>
          </a:xfrm>
          <a:prstGeom prst="rect">
            <a:avLst/>
          </a:prstGeom>
          <a:noFill/>
        </p:spPr>
      </p:pic>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Theatre of </a:t>
            </a:r>
            <a:r>
              <a:rPr lang="en-US" dirty="0" err="1" smtClean="0"/>
              <a:t>Maronia</a:t>
            </a:r>
            <a:endParaRPr lang="el-GR" dirty="0"/>
          </a:p>
        </p:txBody>
      </p:sp>
      <p:sp>
        <p:nvSpPr>
          <p:cNvPr id="3" name="Content Placeholder 2"/>
          <p:cNvSpPr>
            <a:spLocks noGrp="1"/>
          </p:cNvSpPr>
          <p:nvPr>
            <p:ph idx="1"/>
          </p:nvPr>
        </p:nvSpPr>
        <p:spPr/>
        <p:txBody>
          <a:bodyPr>
            <a:normAutofit/>
          </a:bodyPr>
          <a:lstStyle/>
          <a:p>
            <a:r>
              <a:rPr lang="en-US" sz="2400" dirty="0" smtClean="0"/>
              <a:t>ANCIENT THEATRE</a:t>
            </a:r>
          </a:p>
          <a:p>
            <a:pPr lvl="1"/>
            <a:r>
              <a:rPr lang="en-US" sz="2000" dirty="0" smtClean="0"/>
              <a:t>Archeologists believe that it dates back since the Hellenistic or Roman period. The theatre most probably had the capacity some 3.000 people to be seated. The theatre was destroyed in 1906, the  porous seats here broken up and the material was used to build the school of </a:t>
            </a:r>
            <a:r>
              <a:rPr lang="en-US" sz="2000" dirty="0" err="1" smtClean="0"/>
              <a:t>Maronia</a:t>
            </a:r>
            <a:endParaRPr lang="el-GR" sz="2000" dirty="0"/>
          </a:p>
        </p:txBody>
      </p:sp>
      <p:pic>
        <p:nvPicPr>
          <p:cNvPr id="2050" name="Picture 2" descr="http://maroneia-sapes.gr/ms/wp-content/uploads/2011/05/0004.jpg"/>
          <p:cNvPicPr>
            <a:picLocks noChangeAspect="1" noChangeArrowheads="1"/>
          </p:cNvPicPr>
          <p:nvPr/>
        </p:nvPicPr>
        <p:blipFill>
          <a:blip r:embed="rId2" cstate="print"/>
          <a:srcRect/>
          <a:stretch>
            <a:fillRect/>
          </a:stretch>
        </p:blipFill>
        <p:spPr bwMode="auto">
          <a:xfrm>
            <a:off x="5929322" y="3143248"/>
            <a:ext cx="2907816" cy="1635647"/>
          </a:xfrm>
          <a:prstGeom prst="rect">
            <a:avLst/>
          </a:prstGeom>
          <a:noFill/>
        </p:spPr>
      </p:pic>
      <p:pic>
        <p:nvPicPr>
          <p:cNvPr id="7" name="Picture 2" descr="R:\Keysmith_Data\Documents\Σχολείο - Γραμματεία\Comenius\Comenius_folder\Μνημία Ελλάδος photos\Μαρωνεια αρχαιο θεατρο.jpg"/>
          <p:cNvPicPr>
            <a:picLocks noChangeAspect="1" noChangeArrowheads="1"/>
          </p:cNvPicPr>
          <p:nvPr/>
        </p:nvPicPr>
        <p:blipFill>
          <a:blip r:embed="rId3" cstate="print"/>
          <a:srcRect/>
          <a:stretch>
            <a:fillRect/>
          </a:stretch>
        </p:blipFill>
        <p:spPr bwMode="auto">
          <a:xfrm>
            <a:off x="1331640" y="4293096"/>
            <a:ext cx="5076056" cy="2039172"/>
          </a:xfrm>
          <a:prstGeom prst="rect">
            <a:avLst/>
          </a:prstGeom>
          <a:noFill/>
        </p:spPr>
      </p:pic>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OF CYCLOP</a:t>
            </a:r>
            <a:endParaRPr lang="el-GR" dirty="0"/>
          </a:p>
        </p:txBody>
      </p:sp>
      <p:sp>
        <p:nvSpPr>
          <p:cNvPr id="3" name="Content Placeholder 2"/>
          <p:cNvSpPr>
            <a:spLocks noGrp="1"/>
          </p:cNvSpPr>
          <p:nvPr>
            <p:ph idx="1"/>
          </p:nvPr>
        </p:nvSpPr>
        <p:spPr>
          <a:xfrm>
            <a:off x="1043608" y="1268760"/>
            <a:ext cx="4680520" cy="4565103"/>
          </a:xfrm>
        </p:spPr>
        <p:txBody>
          <a:bodyPr>
            <a:normAutofit fontScale="85000" lnSpcReduction="20000"/>
          </a:bodyPr>
          <a:lstStyle/>
          <a:p>
            <a:r>
              <a:rPr lang="en-US" dirty="0" smtClean="0"/>
              <a:t>According to the local lore it was </a:t>
            </a:r>
            <a:r>
              <a:rPr lang="en-US" dirty="0" err="1" smtClean="0"/>
              <a:t>Cyclop's</a:t>
            </a:r>
            <a:r>
              <a:rPr lang="en-US" dirty="0" smtClean="0"/>
              <a:t> </a:t>
            </a:r>
            <a:r>
              <a:rPr lang="en-US" dirty="0" err="1" smtClean="0"/>
              <a:t>Polyphemus</a:t>
            </a:r>
            <a:r>
              <a:rPr lang="en-US" dirty="0" smtClean="0"/>
              <a:t>' Cave. </a:t>
            </a:r>
          </a:p>
          <a:p>
            <a:pPr lvl="1"/>
            <a:r>
              <a:rPr lang="en-US" dirty="0" smtClean="0"/>
              <a:t>According to the Greek mythology Odysseus, during his 10 year journey home from the 10 year Trojan War, arrived at the Kingdom of </a:t>
            </a:r>
            <a:r>
              <a:rPr lang="en-US" dirty="0" err="1" smtClean="0"/>
              <a:t>Kikonians</a:t>
            </a:r>
            <a:r>
              <a:rPr lang="en-US" dirty="0" smtClean="0"/>
              <a:t>, the land of the </a:t>
            </a:r>
            <a:r>
              <a:rPr lang="en-US" dirty="0" err="1" smtClean="0"/>
              <a:t>Tracian</a:t>
            </a:r>
            <a:r>
              <a:rPr lang="en-US" dirty="0" smtClean="0"/>
              <a:t> people who lived between the present -day lake </a:t>
            </a:r>
            <a:r>
              <a:rPr lang="en-US" dirty="0" err="1" smtClean="0"/>
              <a:t>Vistonida</a:t>
            </a:r>
            <a:r>
              <a:rPr lang="en-US" dirty="0" smtClean="0"/>
              <a:t> and the Estuary of the </a:t>
            </a:r>
            <a:r>
              <a:rPr lang="en-US" dirty="0" err="1" smtClean="0"/>
              <a:t>Evros</a:t>
            </a:r>
            <a:r>
              <a:rPr lang="en-US" dirty="0" smtClean="0"/>
              <a:t> River, where he tied up his ship. </a:t>
            </a:r>
          </a:p>
        </p:txBody>
      </p:sp>
      <p:pic>
        <p:nvPicPr>
          <p:cNvPr id="17410" name="Picture 2" descr="Σπήλαιο της Μαρώνειας"/>
          <p:cNvPicPr>
            <a:picLocks noChangeAspect="1" noChangeArrowheads="1"/>
          </p:cNvPicPr>
          <p:nvPr/>
        </p:nvPicPr>
        <p:blipFill>
          <a:blip r:embed="rId2" cstate="print"/>
          <a:srcRect/>
          <a:stretch>
            <a:fillRect/>
          </a:stretch>
        </p:blipFill>
        <p:spPr bwMode="auto">
          <a:xfrm>
            <a:off x="5868144" y="3933056"/>
            <a:ext cx="2857500" cy="1809751"/>
          </a:xfrm>
          <a:prstGeom prst="rect">
            <a:avLst/>
          </a:prstGeom>
          <a:noFill/>
        </p:spPr>
      </p:pic>
      <p:pic>
        <p:nvPicPr>
          <p:cNvPr id="17415" name="Picture 7" descr="http://vatopaidi.files.wordpress.com/2010/07/jordaens-jacob.jpg?w=640&amp;h=404"/>
          <p:cNvPicPr>
            <a:picLocks noChangeAspect="1" noChangeArrowheads="1"/>
          </p:cNvPicPr>
          <p:nvPr/>
        </p:nvPicPr>
        <p:blipFill>
          <a:blip r:embed="rId3" cstate="print"/>
          <a:srcRect/>
          <a:stretch>
            <a:fillRect/>
          </a:stretch>
        </p:blipFill>
        <p:spPr bwMode="auto">
          <a:xfrm>
            <a:off x="5796136" y="1772816"/>
            <a:ext cx="2851803" cy="1800201"/>
          </a:xfrm>
          <a:prstGeom prst="rect">
            <a:avLst/>
          </a:prstGeom>
          <a:noFill/>
        </p:spPr>
      </p:pic>
    </p:spTree>
  </p:cSld>
  <p:clrMapOvr>
    <a:masterClrMapping/>
  </p:clrMapOvr>
  <p:transition>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Polyphemus</a:t>
            </a:r>
            <a:r>
              <a:rPr lang="en-US" dirty="0" smtClean="0"/>
              <a:t> Cave</a:t>
            </a:r>
            <a:endParaRPr lang="el-GR" dirty="0"/>
          </a:p>
        </p:txBody>
      </p:sp>
      <p:sp>
        <p:nvSpPr>
          <p:cNvPr id="3" name="Content Placeholder 2"/>
          <p:cNvSpPr>
            <a:spLocks noGrp="1"/>
          </p:cNvSpPr>
          <p:nvPr>
            <p:ph idx="1"/>
          </p:nvPr>
        </p:nvSpPr>
        <p:spPr>
          <a:xfrm>
            <a:off x="852736" y="1412776"/>
            <a:ext cx="8291264" cy="2980928"/>
          </a:xfrm>
        </p:spPr>
        <p:txBody>
          <a:bodyPr>
            <a:normAutofit fontScale="77500" lnSpcReduction="20000"/>
          </a:bodyPr>
          <a:lstStyle/>
          <a:p>
            <a:r>
              <a:rPr lang="en-US" dirty="0" smtClean="0"/>
              <a:t>The </a:t>
            </a:r>
            <a:r>
              <a:rPr lang="en-US" dirty="0" err="1" smtClean="0"/>
              <a:t>Maronia</a:t>
            </a:r>
            <a:r>
              <a:rPr lang="en-US" dirty="0" smtClean="0"/>
              <a:t> Cave is considered an important monument both with respect to its beauty and its </a:t>
            </a:r>
            <a:r>
              <a:rPr lang="en-US" dirty="0" err="1" smtClean="0"/>
              <a:t>archaelogical</a:t>
            </a:r>
            <a:r>
              <a:rPr lang="en-US" dirty="0" smtClean="0"/>
              <a:t> interest. Apart from the colorful stalactites and stalagmites, the  cave is also home to and breeding ground of two rare species of bats. </a:t>
            </a:r>
          </a:p>
          <a:p>
            <a:r>
              <a:rPr lang="en-US" dirty="0" smtClean="0"/>
              <a:t>The local </a:t>
            </a:r>
            <a:r>
              <a:rPr lang="en-US" dirty="0" err="1" smtClean="0"/>
              <a:t>Rodopi</a:t>
            </a:r>
            <a:r>
              <a:rPr lang="en-US" dirty="0" smtClean="0"/>
              <a:t> prefectural council recently started to exploit the cave, to set out a 300 meter long trail along which visitors can view the </a:t>
            </a:r>
            <a:r>
              <a:rPr lang="en-US" dirty="0" err="1" smtClean="0"/>
              <a:t>exqusite</a:t>
            </a:r>
            <a:r>
              <a:rPr lang="en-US" dirty="0" smtClean="0"/>
              <a:t> stalactites and stalagmites</a:t>
            </a:r>
            <a:endParaRPr lang="el-GR" dirty="0" smtClean="0"/>
          </a:p>
          <a:p>
            <a:endParaRPr lang="el-GR" dirty="0"/>
          </a:p>
        </p:txBody>
      </p:sp>
      <p:pic>
        <p:nvPicPr>
          <p:cNvPr id="4" name="Picture 5" descr="http://1.bp.blogspot.com/_r1ccr6V0zHM/SulRI9-OmSI/AAAAAAAABhM/sWTwWHssWTw/s1600/P9020109.jpg"/>
          <p:cNvPicPr>
            <a:picLocks noChangeAspect="1" noChangeArrowheads="1"/>
          </p:cNvPicPr>
          <p:nvPr/>
        </p:nvPicPr>
        <p:blipFill>
          <a:blip r:embed="rId2" cstate="print"/>
          <a:srcRect/>
          <a:stretch>
            <a:fillRect/>
          </a:stretch>
        </p:blipFill>
        <p:spPr bwMode="auto">
          <a:xfrm>
            <a:off x="5724128" y="4293096"/>
            <a:ext cx="3011488" cy="225485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131840" y="4581128"/>
            <a:ext cx="1734446" cy="2075141"/>
          </a:xfrm>
          <a:prstGeom prst="rect">
            <a:avLst/>
          </a:prstGeom>
          <a:noFill/>
          <a:ln w="9525">
            <a:noFill/>
            <a:miter lim="800000"/>
            <a:headEnd/>
            <a:tailEnd/>
          </a:ln>
        </p:spPr>
      </p:pic>
    </p:spTree>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PAPIKIO MOUNT</a:t>
            </a:r>
            <a:endParaRPr lang="el-GR" dirty="0"/>
          </a:p>
        </p:txBody>
      </p:sp>
      <p:sp>
        <p:nvSpPr>
          <p:cNvPr id="3" name="Content Placeholder 2"/>
          <p:cNvSpPr>
            <a:spLocks noGrp="1"/>
          </p:cNvSpPr>
          <p:nvPr>
            <p:ph idx="1"/>
          </p:nvPr>
        </p:nvSpPr>
        <p:spPr>
          <a:xfrm>
            <a:off x="1115616" y="1196752"/>
            <a:ext cx="4834880" cy="3845024"/>
          </a:xfrm>
        </p:spPr>
        <p:txBody>
          <a:bodyPr>
            <a:normAutofit fontScale="77500" lnSpcReduction="20000"/>
          </a:bodyPr>
          <a:lstStyle/>
          <a:p>
            <a:r>
              <a:rPr lang="en-US" dirty="0" smtClean="0"/>
              <a:t>An important monastic centre near </a:t>
            </a:r>
            <a:r>
              <a:rPr lang="en-US" dirty="0" err="1" smtClean="0"/>
              <a:t>Komotini</a:t>
            </a:r>
            <a:r>
              <a:rPr lang="en-US" dirty="0" smtClean="0"/>
              <a:t>. </a:t>
            </a:r>
          </a:p>
          <a:p>
            <a:r>
              <a:rPr lang="en-US" dirty="0" smtClean="0"/>
              <a:t>It was the centre of monastic life (11th - 14th century) equal to </a:t>
            </a:r>
            <a:r>
              <a:rPr lang="en-US" dirty="0" err="1" smtClean="0"/>
              <a:t>Agion</a:t>
            </a:r>
            <a:r>
              <a:rPr lang="en-US" dirty="0" smtClean="0"/>
              <a:t> </a:t>
            </a:r>
            <a:r>
              <a:rPr lang="en-US" dirty="0" err="1" smtClean="0"/>
              <a:t>Oros</a:t>
            </a:r>
            <a:r>
              <a:rPr lang="en-US" dirty="0" smtClean="0"/>
              <a:t> where historic personalities took their monastic vows, including </a:t>
            </a:r>
            <a:r>
              <a:rPr lang="en-US" dirty="0" err="1" smtClean="0"/>
              <a:t>Alexios</a:t>
            </a:r>
            <a:r>
              <a:rPr lang="en-US" dirty="0" smtClean="0"/>
              <a:t> the son of Manuel </a:t>
            </a:r>
            <a:r>
              <a:rPr lang="en-US" dirty="0" err="1" smtClean="0"/>
              <a:t>Komninou</a:t>
            </a:r>
            <a:endParaRPr lang="en-US" dirty="0" smtClean="0"/>
          </a:p>
          <a:p>
            <a:r>
              <a:rPr lang="en-US" dirty="0" smtClean="0"/>
              <a:t>Monasteries </a:t>
            </a:r>
            <a:r>
              <a:rPr lang="en-US" dirty="0" err="1" smtClean="0"/>
              <a:t>rouins</a:t>
            </a:r>
            <a:r>
              <a:rPr lang="en-US" dirty="0" smtClean="0"/>
              <a:t> can still be seen in our days.</a:t>
            </a:r>
            <a:endParaRPr lang="el-GR" dirty="0"/>
          </a:p>
        </p:txBody>
      </p:sp>
      <p:pic>
        <p:nvPicPr>
          <p:cNvPr id="5122" name="Picture 2" descr="Κλείσιμο Παραθύρου"/>
          <p:cNvPicPr>
            <a:picLocks noChangeAspect="1" noChangeArrowheads="1"/>
          </p:cNvPicPr>
          <p:nvPr/>
        </p:nvPicPr>
        <p:blipFill>
          <a:blip r:embed="rId2" cstate="print"/>
          <a:srcRect/>
          <a:stretch>
            <a:fillRect/>
          </a:stretch>
        </p:blipFill>
        <p:spPr bwMode="auto">
          <a:xfrm>
            <a:off x="5508104" y="4221088"/>
            <a:ext cx="3240360" cy="2136502"/>
          </a:xfrm>
          <a:prstGeom prst="rect">
            <a:avLst/>
          </a:prstGeom>
          <a:noFill/>
        </p:spPr>
      </p:pic>
      <p:pic>
        <p:nvPicPr>
          <p:cNvPr id="5124" name="Picture 4" descr="Κλείσιμο Παραθύρου"/>
          <p:cNvPicPr>
            <a:picLocks noChangeAspect="1" noChangeArrowheads="1"/>
          </p:cNvPicPr>
          <p:nvPr/>
        </p:nvPicPr>
        <p:blipFill>
          <a:blip r:embed="rId3" cstate="print"/>
          <a:srcRect/>
          <a:stretch>
            <a:fillRect/>
          </a:stretch>
        </p:blipFill>
        <p:spPr bwMode="auto">
          <a:xfrm>
            <a:off x="2987824" y="5013176"/>
            <a:ext cx="2232248" cy="1453557"/>
          </a:xfrm>
          <a:prstGeom prst="rect">
            <a:avLst/>
          </a:prstGeom>
          <a:noFill/>
        </p:spPr>
      </p:pic>
      <p:pic>
        <p:nvPicPr>
          <p:cNvPr id="5126" name="Picture 6" descr="Κλείσιμο Παραθύρου"/>
          <p:cNvPicPr>
            <a:picLocks noChangeAspect="1" noChangeArrowheads="1"/>
          </p:cNvPicPr>
          <p:nvPr/>
        </p:nvPicPr>
        <p:blipFill>
          <a:blip r:embed="rId4" cstate="print"/>
          <a:srcRect/>
          <a:stretch>
            <a:fillRect/>
          </a:stretch>
        </p:blipFill>
        <p:spPr bwMode="auto">
          <a:xfrm>
            <a:off x="7020272" y="1484784"/>
            <a:ext cx="1728192" cy="2564809"/>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NIKOLAOS CHURCH</a:t>
            </a:r>
            <a:endParaRPr lang="el-GR" dirty="0"/>
          </a:p>
        </p:txBody>
      </p:sp>
      <p:sp>
        <p:nvSpPr>
          <p:cNvPr id="3" name="Content Placeholder 2"/>
          <p:cNvSpPr>
            <a:spLocks noGrp="1"/>
          </p:cNvSpPr>
          <p:nvPr>
            <p:ph idx="1"/>
          </p:nvPr>
        </p:nvSpPr>
        <p:spPr/>
        <p:txBody>
          <a:bodyPr/>
          <a:lstStyle/>
          <a:p>
            <a:r>
              <a:rPr lang="en-US" dirty="0" smtClean="0"/>
              <a:t>It is a monastery which is built on an island southwards the </a:t>
            </a:r>
            <a:r>
              <a:rPr lang="en-US" dirty="0" err="1" smtClean="0"/>
              <a:t>Vistonida</a:t>
            </a:r>
            <a:r>
              <a:rPr lang="en-US" dirty="0" smtClean="0"/>
              <a:t> Lake, a glebe of the Monastery of </a:t>
            </a:r>
            <a:r>
              <a:rPr lang="en-US" dirty="0" err="1" smtClean="0"/>
              <a:t>Vatopedi</a:t>
            </a:r>
            <a:r>
              <a:rPr lang="en-US" dirty="0" smtClean="0"/>
              <a:t> at Mount Athos. </a:t>
            </a:r>
            <a:r>
              <a:rPr lang="en-US" dirty="0" err="1" smtClean="0"/>
              <a:t>Awooden</a:t>
            </a:r>
            <a:r>
              <a:rPr lang="en-US" dirty="0" smtClean="0"/>
              <a:t> pedestrian bridge connects the island with the mainland</a:t>
            </a:r>
            <a:endParaRPr lang="el-GR" dirty="0"/>
          </a:p>
        </p:txBody>
      </p:sp>
      <p:pic>
        <p:nvPicPr>
          <p:cNvPr id="4098" name="Picture 2" descr="http://www.fanari-hotel.gr/photos/1290435555/l_Agios_Nikolas.jpg"/>
          <p:cNvPicPr>
            <a:picLocks noChangeAspect="1" noChangeArrowheads="1"/>
          </p:cNvPicPr>
          <p:nvPr/>
        </p:nvPicPr>
        <p:blipFill>
          <a:blip r:embed="rId2" cstate="print"/>
          <a:srcRect/>
          <a:stretch>
            <a:fillRect/>
          </a:stretch>
        </p:blipFill>
        <p:spPr bwMode="auto">
          <a:xfrm>
            <a:off x="4499992" y="3717032"/>
            <a:ext cx="4032448" cy="2880320"/>
          </a:xfrm>
          <a:prstGeom prst="rect">
            <a:avLst/>
          </a:prstGeom>
          <a:noFill/>
        </p:spPr>
      </p:pic>
    </p:spTree>
  </p:cSld>
  <p:clrMapOvr>
    <a:masterClrMapping/>
  </p:clrMapOvr>
  <p:transition>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YENI (old) and ESKI (new) MOSQUE</a:t>
            </a:r>
            <a:endParaRPr lang="el-GR" dirty="0"/>
          </a:p>
        </p:txBody>
      </p:sp>
      <p:sp>
        <p:nvSpPr>
          <p:cNvPr id="3" name="Content Placeholder 2"/>
          <p:cNvSpPr>
            <a:spLocks noGrp="1"/>
          </p:cNvSpPr>
          <p:nvPr>
            <p:ph idx="1"/>
          </p:nvPr>
        </p:nvSpPr>
        <p:spPr>
          <a:xfrm>
            <a:off x="1043608" y="1268760"/>
            <a:ext cx="4176464" cy="5400600"/>
          </a:xfrm>
        </p:spPr>
        <p:txBody>
          <a:bodyPr>
            <a:normAutofit fontScale="85000" lnSpcReduction="20000"/>
          </a:bodyPr>
          <a:lstStyle/>
          <a:p>
            <a:r>
              <a:rPr lang="en-US" dirty="0" smtClean="0"/>
              <a:t>Placed in the centre of the town </a:t>
            </a:r>
            <a:r>
              <a:rPr lang="en-US" dirty="0" err="1" smtClean="0"/>
              <a:t>Komotini</a:t>
            </a:r>
            <a:r>
              <a:rPr lang="en-US" dirty="0" smtClean="0"/>
              <a:t>, they are two of the oldest mosques in the region. </a:t>
            </a:r>
          </a:p>
          <a:p>
            <a:pPr lvl="1"/>
            <a:r>
              <a:rPr lang="en-US" dirty="0" err="1" smtClean="0"/>
              <a:t>Yeni</a:t>
            </a:r>
            <a:r>
              <a:rPr lang="en-US" dirty="0" smtClean="0"/>
              <a:t> Mosque (1585 by </a:t>
            </a:r>
            <a:r>
              <a:rPr lang="en-US" dirty="0" err="1" smtClean="0"/>
              <a:t>Deferdan</a:t>
            </a:r>
            <a:r>
              <a:rPr lang="en-US" dirty="0" smtClean="0"/>
              <a:t> </a:t>
            </a:r>
            <a:r>
              <a:rPr lang="en-US" dirty="0" err="1" smtClean="0"/>
              <a:t>Pasa</a:t>
            </a:r>
            <a:r>
              <a:rPr lang="en-US" dirty="0" smtClean="0"/>
              <a:t>) is next to the clock Tower.</a:t>
            </a:r>
          </a:p>
          <a:p>
            <a:pPr lvl="1"/>
            <a:r>
              <a:rPr lang="en-US" dirty="0" smtClean="0"/>
              <a:t> </a:t>
            </a:r>
            <a:r>
              <a:rPr lang="en-US" dirty="0" err="1" smtClean="0"/>
              <a:t>Eski</a:t>
            </a:r>
            <a:r>
              <a:rPr lang="en-US" dirty="0" smtClean="0"/>
              <a:t> </a:t>
            </a:r>
          </a:p>
          <a:p>
            <a:r>
              <a:rPr lang="en-US" dirty="0" smtClean="0"/>
              <a:t>The Clock Tower was </a:t>
            </a:r>
            <a:r>
              <a:rPr lang="en-US" dirty="0" err="1" smtClean="0"/>
              <a:t>builted</a:t>
            </a:r>
            <a:r>
              <a:rPr lang="en-US" dirty="0" smtClean="0"/>
              <a:t> in 1884, during the time of Sultan Abdul </a:t>
            </a:r>
            <a:r>
              <a:rPr lang="en-US" dirty="0" err="1" smtClean="0"/>
              <a:t>Hamid</a:t>
            </a:r>
            <a:r>
              <a:rPr lang="en-US" dirty="0" smtClean="0"/>
              <a:t> II</a:t>
            </a:r>
          </a:p>
          <a:p>
            <a:pPr lvl="1"/>
            <a:r>
              <a:rPr lang="en-US" dirty="0" smtClean="0"/>
              <a:t>In the 1950's architectural works took place, giving its current form.</a:t>
            </a:r>
            <a:endParaRPr lang="el-GR" dirty="0"/>
          </a:p>
        </p:txBody>
      </p:sp>
      <p:pic>
        <p:nvPicPr>
          <p:cNvPr id="3076" name="Picture 4" descr="Αρχείο:Clock Tower of Komotini Thrace Greece.jpg"/>
          <p:cNvPicPr>
            <a:picLocks noChangeAspect="1" noChangeArrowheads="1"/>
          </p:cNvPicPr>
          <p:nvPr/>
        </p:nvPicPr>
        <p:blipFill>
          <a:blip r:embed="rId3" cstate="print"/>
          <a:srcRect/>
          <a:stretch>
            <a:fillRect/>
          </a:stretch>
        </p:blipFill>
        <p:spPr bwMode="auto">
          <a:xfrm>
            <a:off x="5643570" y="3286124"/>
            <a:ext cx="1048883" cy="1398510"/>
          </a:xfrm>
          <a:prstGeom prst="rect">
            <a:avLst/>
          </a:prstGeom>
          <a:noFill/>
        </p:spPr>
      </p:pic>
      <p:pic>
        <p:nvPicPr>
          <p:cNvPr id="3078" name="Picture 6" descr="http://s.enet.gr/resources/2010-12/tzamia-6-thumb-large.jpg"/>
          <p:cNvPicPr>
            <a:picLocks noChangeAspect="1" noChangeArrowheads="1"/>
          </p:cNvPicPr>
          <p:nvPr/>
        </p:nvPicPr>
        <p:blipFill>
          <a:blip r:embed="rId4" cstate="print"/>
          <a:srcRect/>
          <a:stretch>
            <a:fillRect/>
          </a:stretch>
        </p:blipFill>
        <p:spPr bwMode="auto">
          <a:xfrm>
            <a:off x="6858016" y="3286124"/>
            <a:ext cx="2034279" cy="1357298"/>
          </a:xfrm>
          <a:prstGeom prst="rect">
            <a:avLst/>
          </a:prstGeom>
          <a:noFill/>
        </p:spPr>
      </p:pic>
      <p:pic>
        <p:nvPicPr>
          <p:cNvPr id="9218" name="Picture 2" descr="http://photos.wikimapia.org/p/00/01/99/89/09_big.jpg"/>
          <p:cNvPicPr>
            <a:picLocks noChangeAspect="1" noChangeArrowheads="1"/>
          </p:cNvPicPr>
          <p:nvPr/>
        </p:nvPicPr>
        <p:blipFill>
          <a:blip r:embed="rId5" cstate="print"/>
          <a:srcRect/>
          <a:stretch>
            <a:fillRect/>
          </a:stretch>
        </p:blipFill>
        <p:spPr bwMode="auto">
          <a:xfrm>
            <a:off x="6143636" y="1071546"/>
            <a:ext cx="2762236" cy="2071677"/>
          </a:xfrm>
          <a:prstGeom prst="rect">
            <a:avLst/>
          </a:prstGeom>
          <a:noFill/>
        </p:spPr>
      </p:pic>
    </p:spTree>
  </p:cSld>
  <p:clrMapOvr>
    <a:masterClrMapping/>
  </p:clrMapOvr>
  <p:transition>
    <p:push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175</TotalTime>
  <Words>776</Words>
  <Application>Microsoft Office PowerPoint</Application>
  <PresentationFormat>Προβολή στην οθόνη (4:3)</PresentationFormat>
  <Paragraphs>57</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Solstice</vt:lpstr>
      <vt:lpstr>Monuments of Rodopi - Greece</vt:lpstr>
      <vt:lpstr>Maronia</vt:lpstr>
      <vt:lpstr>History of Maronia</vt:lpstr>
      <vt:lpstr>Theatre of Maronia</vt:lpstr>
      <vt:lpstr>CAVE OF CYCLOP</vt:lpstr>
      <vt:lpstr>Polyphemus Cave</vt:lpstr>
      <vt:lpstr>PAPIKIO MOUNT</vt:lpstr>
      <vt:lpstr>ST. NIKOLAOS CHURCH</vt:lpstr>
      <vt:lpstr>YENI (old) and ESKI (new) MOSQUE</vt:lpstr>
      <vt:lpstr>Palia Prytania</vt:lpstr>
      <vt:lpstr>“Nymphea” Fortifications</vt:lpstr>
      <vt:lpstr>Church of Panagia</vt:lpstr>
      <vt:lpstr>Walls of Komotini</vt:lpstr>
      <vt:lpstr>IMARET (POOR HOUSE)</vt:lpstr>
      <vt:lpstr>CHURCH OF SAINT DIMITRIOS KASITERA</vt:lpstr>
      <vt:lpstr>Bridges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Monuments of Rodopi - Greece</dc:title>
  <dc:creator>keysmith</dc:creator>
  <cp:lastModifiedBy>user</cp:lastModifiedBy>
  <cp:revision>33</cp:revision>
  <dcterms:created xsi:type="dcterms:W3CDTF">2011-12-19T21:47:58Z</dcterms:created>
  <dcterms:modified xsi:type="dcterms:W3CDTF">2012-01-10T07:24:09Z</dcterms:modified>
</cp:coreProperties>
</file>