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67" r:id="rId14"/>
    <p:sldId id="270"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192641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330772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62441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17270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399374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142570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93673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20986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301575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309073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F53CA1-8EBC-4B39-B7F6-7FE71C8988AC}" type="datetimeFigureOut">
              <a:rPr lang="es-ES" smtClean="0"/>
              <a:pPr/>
              <a:t>12/04/2013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3F8B86-5554-465A-93AD-C02B3077730E}" type="slidenum">
              <a:rPr lang="es-ES" smtClean="0"/>
              <a:pPr/>
              <a:t>‹#›</a:t>
            </a:fld>
            <a:endParaRPr lang="es-ES"/>
          </a:p>
        </p:txBody>
      </p:sp>
    </p:spTree>
    <p:extLst>
      <p:ext uri="{BB962C8B-B14F-4D97-AF65-F5344CB8AC3E}">
        <p14:creationId xmlns:p14="http://schemas.microsoft.com/office/powerpoint/2010/main" val="366906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53CA1-8EBC-4B39-B7F6-7FE71C8988AC}" type="datetimeFigureOut">
              <a:rPr lang="es-ES" smtClean="0"/>
              <a:pPr/>
              <a:t>12/04/2013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F8B86-5554-465A-93AD-C02B3077730E}" type="slidenum">
              <a:rPr lang="es-ES" smtClean="0"/>
              <a:pPr/>
              <a:t>‹#›</a:t>
            </a:fld>
            <a:endParaRPr lang="es-ES"/>
          </a:p>
        </p:txBody>
      </p:sp>
    </p:spTree>
    <p:extLst>
      <p:ext uri="{BB962C8B-B14F-4D97-AF65-F5344CB8AC3E}">
        <p14:creationId xmlns:p14="http://schemas.microsoft.com/office/powerpoint/2010/main" val="2271185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9336"/>
            <a:ext cx="9056712" cy="6840000"/>
          </a:xfrm>
          <a:prstGeom prst="rect">
            <a:avLst/>
          </a:prstGeom>
        </p:spPr>
      </p:pic>
    </p:spTree>
    <p:extLst>
      <p:ext uri="{BB962C8B-B14F-4D97-AF65-F5344CB8AC3E}">
        <p14:creationId xmlns:p14="http://schemas.microsoft.com/office/powerpoint/2010/main" val="903972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449158"/>
            <a:ext cx="6718808" cy="5034788"/>
          </a:xfrm>
          <a:prstGeom prst="rect">
            <a:avLst/>
          </a:prstGeom>
        </p:spPr>
      </p:pic>
      <p:sp>
        <p:nvSpPr>
          <p:cNvPr id="5" name="4 Rectángulo"/>
          <p:cNvSpPr/>
          <p:nvPr/>
        </p:nvSpPr>
        <p:spPr>
          <a:xfrm>
            <a:off x="3384567" y="260648"/>
            <a:ext cx="1691489" cy="400110"/>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s-ES" sz="2000" dirty="0" err="1"/>
              <a:t>The</a:t>
            </a:r>
            <a:r>
              <a:rPr lang="es-ES" sz="2000" dirty="0"/>
              <a:t> 3º A </a:t>
            </a:r>
            <a:r>
              <a:rPr lang="es-ES" sz="2000" dirty="0" err="1"/>
              <a:t>class</a:t>
            </a:r>
            <a:r>
              <a:rPr lang="es-ES" sz="2000" dirty="0"/>
              <a:t>.</a:t>
            </a:r>
          </a:p>
        </p:txBody>
      </p:sp>
    </p:spTree>
    <p:extLst>
      <p:ext uri="{BB962C8B-B14F-4D97-AF65-F5344CB8AC3E}">
        <p14:creationId xmlns:p14="http://schemas.microsoft.com/office/powerpoint/2010/main" val="1683111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4624"/>
            <a:ext cx="4389120" cy="3291840"/>
          </a:xfrm>
          <a:prstGeom prst="rect">
            <a:avLst/>
          </a:prstGeom>
        </p:spPr>
      </p:pic>
      <p:sp>
        <p:nvSpPr>
          <p:cNvPr id="5" name="4 Rectángulo"/>
          <p:cNvSpPr/>
          <p:nvPr/>
        </p:nvSpPr>
        <p:spPr>
          <a:xfrm>
            <a:off x="4788024" y="44624"/>
            <a:ext cx="4320480"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dirty="0"/>
              <a:t>In this picture we are all the 3º A class, at the “Puente de </a:t>
            </a:r>
            <a:r>
              <a:rPr lang="en-US" dirty="0" err="1"/>
              <a:t>las</a:t>
            </a:r>
            <a:r>
              <a:rPr lang="en-US" dirty="0"/>
              <a:t> </a:t>
            </a:r>
            <a:r>
              <a:rPr lang="en-US" dirty="0" err="1"/>
              <a:t>Estatuas</a:t>
            </a:r>
            <a:r>
              <a:rPr lang="en-US" dirty="0"/>
              <a:t>”, which communicates the “</a:t>
            </a:r>
            <a:r>
              <a:rPr lang="en-US" dirty="0" err="1"/>
              <a:t>Jardín</a:t>
            </a:r>
            <a:r>
              <a:rPr lang="en-US" dirty="0"/>
              <a:t> de la Isla” with the “Parterre”, and it crosses the “</a:t>
            </a:r>
            <a:r>
              <a:rPr lang="en-US" dirty="0" err="1"/>
              <a:t>río</a:t>
            </a:r>
            <a:r>
              <a:rPr lang="en-US" dirty="0"/>
              <a:t> Tajo”.</a:t>
            </a:r>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268760"/>
            <a:ext cx="3698379" cy="2772000"/>
          </a:xfrm>
          <a:prstGeom prst="rect">
            <a:avLst/>
          </a:prstGeom>
        </p:spPr>
      </p:pic>
      <p:sp>
        <p:nvSpPr>
          <p:cNvPr id="7" name="6 Rectángulo"/>
          <p:cNvSpPr/>
          <p:nvPr/>
        </p:nvSpPr>
        <p:spPr>
          <a:xfrm>
            <a:off x="7352536" y="1535881"/>
            <a:ext cx="1755968"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400" dirty="0"/>
              <a:t>Next to this bridge there are some small artificial waterfalls which were ordered by a S</a:t>
            </a:r>
            <a:r>
              <a:rPr lang="en-US" sz="1400" dirty="0" smtClean="0"/>
              <a:t>panish </a:t>
            </a:r>
            <a:r>
              <a:rPr lang="en-US" sz="1400" dirty="0"/>
              <a:t>King as a present for his Portuguese wife, because she missed the sound of the sea.</a:t>
            </a:r>
            <a:endParaRPr lang="es-ES" sz="1400" dirty="0"/>
          </a:p>
        </p:txBody>
      </p:sp>
      <p:sp>
        <p:nvSpPr>
          <p:cNvPr id="8" name="7 Rectángulo"/>
          <p:cNvSpPr/>
          <p:nvPr/>
        </p:nvSpPr>
        <p:spPr>
          <a:xfrm>
            <a:off x="1115616" y="3520167"/>
            <a:ext cx="3024336"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dirty="0"/>
              <a:t>The island garden and the parterre garden are the nearest </a:t>
            </a:r>
            <a:r>
              <a:rPr lang="en-US" sz="1600" dirty="0" smtClean="0"/>
              <a:t>to </a:t>
            </a:r>
            <a:r>
              <a:rPr lang="en-US" sz="1600" dirty="0"/>
              <a:t>the palace. The </a:t>
            </a:r>
            <a:r>
              <a:rPr lang="en-US" sz="1600" dirty="0" smtClean="0"/>
              <a:t>Royal  </a:t>
            </a:r>
            <a:r>
              <a:rPr lang="en-US" sz="1600" dirty="0"/>
              <a:t>family used it </a:t>
            </a:r>
            <a:r>
              <a:rPr lang="en-US" sz="1600" dirty="0" smtClean="0"/>
              <a:t>as a  spare  </a:t>
            </a:r>
            <a:r>
              <a:rPr lang="en-US" sz="1600" dirty="0"/>
              <a:t>time area. And now it </a:t>
            </a:r>
            <a:r>
              <a:rPr lang="en-US" sz="1600" dirty="0" smtClean="0"/>
              <a:t> is a place for </a:t>
            </a:r>
            <a:r>
              <a:rPr lang="en-US" sz="1600" dirty="0"/>
              <a:t>walking </a:t>
            </a:r>
            <a:r>
              <a:rPr lang="en-US" sz="1600" dirty="0" smtClean="0"/>
              <a:t>. </a:t>
            </a:r>
            <a:r>
              <a:rPr lang="en-US" sz="1600" dirty="0"/>
              <a:t>The </a:t>
            </a:r>
            <a:r>
              <a:rPr lang="en-US" sz="1600" dirty="0" smtClean="0"/>
              <a:t>Island </a:t>
            </a:r>
            <a:r>
              <a:rPr lang="en-US" sz="1600" dirty="0"/>
              <a:t>garden is the </a:t>
            </a:r>
            <a:r>
              <a:rPr lang="en-US" sz="1600" dirty="0" smtClean="0"/>
              <a:t>oldest one  </a:t>
            </a:r>
            <a:r>
              <a:rPr lang="en-US" sz="1600" dirty="0"/>
              <a:t>and it´s completely </a:t>
            </a:r>
            <a:r>
              <a:rPr lang="en-US" sz="1600" dirty="0" smtClean="0"/>
              <a:t>surrounded </a:t>
            </a:r>
            <a:r>
              <a:rPr lang="en-US" sz="1600" dirty="0"/>
              <a:t>by the Tajo </a:t>
            </a:r>
            <a:r>
              <a:rPr lang="en-US" sz="1600" dirty="0" smtClean="0"/>
              <a:t>River. The </a:t>
            </a:r>
            <a:r>
              <a:rPr lang="en-US" sz="1600" dirty="0"/>
              <a:t>most modern one is called the Parterre garden, whose plants are organized </a:t>
            </a:r>
            <a:r>
              <a:rPr lang="en-US" sz="1600" dirty="0" smtClean="0"/>
              <a:t>with a rational  shape , </a:t>
            </a:r>
            <a:r>
              <a:rPr lang="en-US" sz="1600" dirty="0"/>
              <a:t>according to the French flavor.</a:t>
            </a:r>
            <a:endParaRPr lang="es-ES" sz="1600" dirty="0"/>
          </a:p>
        </p:txBody>
      </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293376"/>
            <a:ext cx="3362162" cy="2520000"/>
          </a:xfrm>
          <a:prstGeom prst="rect">
            <a:avLst/>
          </a:prstGeom>
        </p:spPr>
      </p:pic>
    </p:spTree>
    <p:extLst>
      <p:ext uri="{BB962C8B-B14F-4D97-AF65-F5344CB8AC3E}">
        <p14:creationId xmlns:p14="http://schemas.microsoft.com/office/powerpoint/2010/main" val="1658909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656" y="44624"/>
            <a:ext cx="3291840" cy="4389120"/>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2881852" cy="2160000"/>
          </a:xfrm>
          <a:prstGeom prst="rect">
            <a:avLst/>
          </a:prstGeom>
        </p:spPr>
      </p:pic>
      <p:sp>
        <p:nvSpPr>
          <p:cNvPr id="4" name="3 Rectángulo"/>
          <p:cNvSpPr/>
          <p:nvPr/>
        </p:nvSpPr>
        <p:spPr>
          <a:xfrm>
            <a:off x="2771800" y="44624"/>
            <a:ext cx="2972856" cy="181588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1600" dirty="0"/>
              <a:t>The gardens </a:t>
            </a:r>
            <a:r>
              <a:rPr lang="en-US" sz="1600" dirty="0" smtClean="0"/>
              <a:t> of  </a:t>
            </a:r>
            <a:r>
              <a:rPr lang="en-US" sz="1600" dirty="0" err="1" smtClean="0"/>
              <a:t>Aranjuez</a:t>
            </a:r>
            <a:r>
              <a:rPr lang="en-US" sz="1600" dirty="0" smtClean="0"/>
              <a:t> </a:t>
            </a:r>
            <a:r>
              <a:rPr lang="en-US" sz="1600" dirty="0"/>
              <a:t>have a lot of </a:t>
            </a:r>
            <a:r>
              <a:rPr lang="en-US" sz="1600" dirty="0" smtClean="0"/>
              <a:t>paths  where </a:t>
            </a:r>
            <a:r>
              <a:rPr lang="en-US" sz="1600" dirty="0"/>
              <a:t>you can walk for hours and hours. </a:t>
            </a:r>
            <a:r>
              <a:rPr lang="en-US" sz="1600" dirty="0" err="1"/>
              <a:t>Aranjuez</a:t>
            </a:r>
            <a:r>
              <a:rPr lang="en-US" sz="1600" dirty="0"/>
              <a:t> has got some </a:t>
            </a:r>
            <a:r>
              <a:rPr lang="en-US" sz="1600" dirty="0" smtClean="0"/>
              <a:t>groves  </a:t>
            </a:r>
            <a:r>
              <a:rPr lang="en-US" sz="1600" dirty="0"/>
              <a:t>around the town. In the gardens you can smell a fresh fragrance. </a:t>
            </a:r>
            <a:r>
              <a:rPr lang="en-US" sz="1600" dirty="0" err="1"/>
              <a:t>Aranjuez</a:t>
            </a:r>
            <a:r>
              <a:rPr lang="en-US" sz="1600" dirty="0"/>
              <a:t> gardens are wonderful.</a:t>
            </a:r>
            <a:endParaRPr lang="es-ES" sz="1600" dirty="0"/>
          </a:p>
        </p:txBody>
      </p:sp>
      <p:sp>
        <p:nvSpPr>
          <p:cNvPr id="7" name="6 Rectángulo"/>
          <p:cNvSpPr/>
          <p:nvPr/>
        </p:nvSpPr>
        <p:spPr>
          <a:xfrm>
            <a:off x="35496" y="5264040"/>
            <a:ext cx="468052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1600" dirty="0"/>
              <a:t>Another garden: The Prince´s Garden. This garden is the most extensive, the garden distribution is more rugged than other ones, more romantic. Here you can </a:t>
            </a:r>
            <a:r>
              <a:rPr lang="en-US" sz="1600" dirty="0" smtClean="0"/>
              <a:t>see  </a:t>
            </a:r>
            <a:r>
              <a:rPr lang="en-US" sz="1600" dirty="0" err="1"/>
              <a:t>F</a:t>
            </a:r>
            <a:r>
              <a:rPr lang="en-US" sz="1600" dirty="0" err="1" smtClean="0"/>
              <a:t>aluas</a:t>
            </a:r>
            <a:r>
              <a:rPr lang="en-US" sz="1600" dirty="0" smtClean="0"/>
              <a:t>  pier </a:t>
            </a:r>
            <a:r>
              <a:rPr lang="en-US" sz="1600" dirty="0"/>
              <a:t>and Labrador´s house. It was </a:t>
            </a:r>
            <a:r>
              <a:rPr lang="en-US" sz="1600" dirty="0" smtClean="0"/>
              <a:t>a place for hunting </a:t>
            </a:r>
            <a:r>
              <a:rPr lang="en-US" sz="1600" smtClean="0"/>
              <a:t>and meeting .</a:t>
            </a:r>
            <a:endParaRPr lang="es-ES" sz="1600" dirty="0"/>
          </a:p>
        </p:txBody>
      </p:sp>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514600"/>
            <a:ext cx="4005000" cy="2700000"/>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862" y="4041368"/>
            <a:ext cx="3995634" cy="2700000"/>
          </a:xfrm>
          <a:prstGeom prst="rect">
            <a:avLst/>
          </a:prstGeom>
        </p:spPr>
      </p:pic>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8765" y="2169040"/>
            <a:ext cx="2161387" cy="1620000"/>
          </a:xfrm>
          <a:prstGeom prst="rect">
            <a:avLst/>
          </a:prstGeom>
        </p:spPr>
      </p:pic>
    </p:spTree>
    <p:extLst>
      <p:ext uri="{BB962C8B-B14F-4D97-AF65-F5344CB8AC3E}">
        <p14:creationId xmlns:p14="http://schemas.microsoft.com/office/powerpoint/2010/main" val="114665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489" y="116632"/>
            <a:ext cx="6724879" cy="5040000"/>
          </a:xfrm>
          <a:prstGeom prst="rect">
            <a:avLst/>
          </a:prstGeom>
        </p:spPr>
      </p:pic>
      <p:sp>
        <p:nvSpPr>
          <p:cNvPr id="2" name="1 Rectángulo"/>
          <p:cNvSpPr/>
          <p:nvPr/>
        </p:nvSpPr>
        <p:spPr>
          <a:xfrm>
            <a:off x="251520" y="5013176"/>
            <a:ext cx="8640960" cy="156966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1600" dirty="0"/>
              <a:t>Our class is 3</a:t>
            </a:r>
            <a:r>
              <a:rPr lang="en-US" sz="1600" baseline="30000" dirty="0"/>
              <a:t>rd</a:t>
            </a:r>
            <a:r>
              <a:rPr lang="en-US" sz="1600" dirty="0"/>
              <a:t> B. We’re a nice class, and all of us are fantastic people.</a:t>
            </a:r>
            <a:endParaRPr lang="es-ES" sz="1600" dirty="0"/>
          </a:p>
          <a:p>
            <a:r>
              <a:rPr lang="en-US" sz="1600" dirty="0"/>
              <a:t>Before the walk, we went to Saint Anthony church, where we were photographed by our teachers.</a:t>
            </a:r>
            <a:endParaRPr lang="es-ES" sz="1600" dirty="0"/>
          </a:p>
          <a:p>
            <a:r>
              <a:rPr lang="en-US" sz="1600" dirty="0"/>
              <a:t>After that, we visited the Royal Palace of </a:t>
            </a:r>
            <a:r>
              <a:rPr lang="en-US" sz="1600" dirty="0" err="1"/>
              <a:t>Aranjuez</a:t>
            </a:r>
            <a:r>
              <a:rPr lang="en-US" sz="1600" dirty="0"/>
              <a:t>. This place </a:t>
            </a:r>
            <a:r>
              <a:rPr lang="es-ES" sz="1600" dirty="0" err="1"/>
              <a:t>was</a:t>
            </a:r>
            <a:r>
              <a:rPr lang="es-ES" sz="1600" dirty="0"/>
              <a:t> </a:t>
            </a:r>
            <a:r>
              <a:rPr lang="es-ES" sz="1600" dirty="0" err="1"/>
              <a:t>ordered</a:t>
            </a:r>
            <a:r>
              <a:rPr lang="es-ES" sz="1600" dirty="0"/>
              <a:t> </a:t>
            </a:r>
            <a:r>
              <a:rPr lang="es-ES" sz="1600" dirty="0" err="1"/>
              <a:t>to</a:t>
            </a:r>
            <a:r>
              <a:rPr lang="es-ES" sz="1600" dirty="0"/>
              <a:t> </a:t>
            </a:r>
            <a:r>
              <a:rPr lang="es-ES" sz="1600" dirty="0" err="1"/>
              <a:t>build</a:t>
            </a:r>
            <a:r>
              <a:rPr lang="es-ES" sz="1600" dirty="0"/>
              <a:t> </a:t>
            </a:r>
            <a:r>
              <a:rPr lang="es-ES" sz="1600" dirty="0" err="1"/>
              <a:t>by</a:t>
            </a:r>
            <a:r>
              <a:rPr lang="es-ES" sz="1600" dirty="0"/>
              <a:t> </a:t>
            </a:r>
            <a:r>
              <a:rPr lang="es-ES" sz="1600" dirty="0" err="1"/>
              <a:t>the</a:t>
            </a:r>
            <a:r>
              <a:rPr lang="es-ES" sz="1600" dirty="0"/>
              <a:t> </a:t>
            </a:r>
            <a:r>
              <a:rPr lang="es-ES" sz="1600" dirty="0" err="1"/>
              <a:t>Spanish</a:t>
            </a:r>
            <a:r>
              <a:rPr lang="es-ES" sz="1600" dirty="0"/>
              <a:t> </a:t>
            </a:r>
            <a:r>
              <a:rPr lang="es-ES" sz="1600" dirty="0" err="1"/>
              <a:t>king</a:t>
            </a:r>
            <a:r>
              <a:rPr lang="es-ES" sz="1600" dirty="0"/>
              <a:t> </a:t>
            </a:r>
            <a:r>
              <a:rPr lang="es-ES" sz="1600" dirty="0" err="1"/>
              <a:t>Phillip</a:t>
            </a:r>
            <a:r>
              <a:rPr lang="es-ES" sz="1600" dirty="0"/>
              <a:t> </a:t>
            </a:r>
            <a:r>
              <a:rPr lang="es-ES" sz="1600" dirty="0" err="1"/>
              <a:t>the</a:t>
            </a:r>
            <a:r>
              <a:rPr lang="es-ES" sz="1600" dirty="0"/>
              <a:t> </a:t>
            </a:r>
            <a:r>
              <a:rPr lang="es-ES" sz="1600" dirty="0" err="1"/>
              <a:t>Second</a:t>
            </a:r>
            <a:r>
              <a:rPr lang="es-ES" sz="1600" dirty="0"/>
              <a:t>, </a:t>
            </a:r>
            <a:r>
              <a:rPr lang="es-ES" sz="1600" dirty="0" err="1"/>
              <a:t>but</a:t>
            </a:r>
            <a:r>
              <a:rPr lang="es-ES" sz="1600" dirty="0"/>
              <a:t> he </a:t>
            </a:r>
            <a:r>
              <a:rPr lang="es-ES" sz="1600" dirty="0" err="1"/>
              <a:t>didn’t</a:t>
            </a:r>
            <a:r>
              <a:rPr lang="es-ES" sz="1600" dirty="0"/>
              <a:t> </a:t>
            </a:r>
            <a:r>
              <a:rPr lang="es-ES" sz="1600" dirty="0" err="1"/>
              <a:t>see</a:t>
            </a:r>
            <a:r>
              <a:rPr lang="es-ES" sz="1600" dirty="0"/>
              <a:t> </a:t>
            </a:r>
            <a:r>
              <a:rPr lang="es-ES" sz="1600" dirty="0" err="1"/>
              <a:t>it</a:t>
            </a:r>
            <a:r>
              <a:rPr lang="es-ES" sz="1600" dirty="0"/>
              <a:t> </a:t>
            </a:r>
            <a:r>
              <a:rPr lang="es-ES" sz="1600" dirty="0" err="1"/>
              <a:t>finished</a:t>
            </a:r>
            <a:r>
              <a:rPr lang="es-ES" sz="1600" dirty="0"/>
              <a:t>. </a:t>
            </a:r>
            <a:r>
              <a:rPr lang="es-ES" sz="1600" dirty="0" err="1"/>
              <a:t>Some</a:t>
            </a:r>
            <a:r>
              <a:rPr lang="es-ES" sz="1600" dirty="0"/>
              <a:t> </a:t>
            </a:r>
            <a:r>
              <a:rPr lang="es-ES" sz="1600" dirty="0" err="1"/>
              <a:t>centuries</a:t>
            </a:r>
            <a:r>
              <a:rPr lang="es-ES" sz="1600" dirty="0"/>
              <a:t> </a:t>
            </a:r>
            <a:r>
              <a:rPr lang="es-ES" sz="1600" dirty="0" err="1"/>
              <a:t>later</a:t>
            </a:r>
            <a:r>
              <a:rPr lang="es-ES" sz="1600" dirty="0"/>
              <a:t>, </a:t>
            </a:r>
            <a:r>
              <a:rPr lang="es-ES" sz="1600" dirty="0" err="1"/>
              <a:t>another</a:t>
            </a:r>
            <a:r>
              <a:rPr lang="es-ES" sz="1600" dirty="0"/>
              <a:t> </a:t>
            </a:r>
            <a:r>
              <a:rPr lang="es-ES" sz="1600" dirty="0" err="1"/>
              <a:t>king</a:t>
            </a:r>
            <a:r>
              <a:rPr lang="es-ES" sz="1600" dirty="0"/>
              <a:t>, </a:t>
            </a:r>
            <a:r>
              <a:rPr lang="es-ES" sz="1600" dirty="0" err="1"/>
              <a:t>Phillip</a:t>
            </a:r>
            <a:r>
              <a:rPr lang="es-ES" sz="1600" dirty="0"/>
              <a:t> </a:t>
            </a:r>
            <a:r>
              <a:rPr lang="es-ES" sz="1600" dirty="0" err="1"/>
              <a:t>the</a:t>
            </a:r>
            <a:r>
              <a:rPr lang="es-ES" sz="1600" dirty="0"/>
              <a:t> </a:t>
            </a:r>
            <a:r>
              <a:rPr lang="es-ES" sz="1600" dirty="0" err="1"/>
              <a:t>Sixth</a:t>
            </a:r>
            <a:r>
              <a:rPr lang="es-ES" sz="1600" dirty="0"/>
              <a:t>, </a:t>
            </a:r>
            <a:r>
              <a:rPr lang="es-ES" sz="1600" dirty="0" err="1"/>
              <a:t>continued</a:t>
            </a:r>
            <a:r>
              <a:rPr lang="es-ES" sz="1600" dirty="0"/>
              <a:t> </a:t>
            </a:r>
            <a:r>
              <a:rPr lang="es-ES" sz="1600" dirty="0" err="1"/>
              <a:t>the</a:t>
            </a:r>
            <a:r>
              <a:rPr lang="es-ES" sz="1600" dirty="0"/>
              <a:t> </a:t>
            </a:r>
            <a:r>
              <a:rPr lang="es-ES" sz="1600" dirty="0" err="1"/>
              <a:t>building</a:t>
            </a:r>
            <a:r>
              <a:rPr lang="es-ES" sz="1600" dirty="0"/>
              <a:t> </a:t>
            </a:r>
            <a:r>
              <a:rPr lang="es-ES" sz="1600" dirty="0" err="1"/>
              <a:t>work</a:t>
            </a:r>
            <a:r>
              <a:rPr lang="es-ES" sz="1600" dirty="0"/>
              <a:t>, and in times of Charles </a:t>
            </a:r>
            <a:r>
              <a:rPr lang="es-ES" sz="1600" dirty="0" err="1"/>
              <a:t>the</a:t>
            </a:r>
            <a:r>
              <a:rPr lang="es-ES" sz="1600" dirty="0"/>
              <a:t> </a:t>
            </a:r>
            <a:r>
              <a:rPr lang="es-ES" sz="1600" dirty="0" err="1"/>
              <a:t>Third</a:t>
            </a:r>
            <a:r>
              <a:rPr lang="es-ES" sz="1600" dirty="0"/>
              <a:t> </a:t>
            </a:r>
            <a:r>
              <a:rPr lang="es-ES" sz="1600" dirty="0" err="1"/>
              <a:t>the</a:t>
            </a:r>
            <a:r>
              <a:rPr lang="es-ES" sz="1600" dirty="0"/>
              <a:t> </a:t>
            </a:r>
            <a:r>
              <a:rPr lang="es-ES" sz="1600" dirty="0" err="1"/>
              <a:t>palace</a:t>
            </a:r>
            <a:r>
              <a:rPr lang="es-ES" sz="1600" dirty="0"/>
              <a:t> </a:t>
            </a:r>
            <a:r>
              <a:rPr lang="es-ES" sz="1600" dirty="0" err="1"/>
              <a:t>was</a:t>
            </a:r>
            <a:r>
              <a:rPr lang="es-ES" sz="1600" dirty="0"/>
              <a:t> </a:t>
            </a:r>
            <a:r>
              <a:rPr lang="es-ES" sz="1600" dirty="0" err="1"/>
              <a:t>finished</a:t>
            </a:r>
            <a:r>
              <a:rPr lang="es-ES" sz="1600" dirty="0"/>
              <a:t>.</a:t>
            </a:r>
          </a:p>
          <a:p>
            <a:r>
              <a:rPr lang="es-ES" sz="1600" dirty="0" err="1"/>
              <a:t>After</a:t>
            </a:r>
            <a:r>
              <a:rPr lang="es-ES" sz="1600" dirty="0"/>
              <a:t> </a:t>
            </a:r>
            <a:r>
              <a:rPr lang="es-ES" sz="1600" dirty="0" err="1"/>
              <a:t>this</a:t>
            </a:r>
            <a:r>
              <a:rPr lang="es-ES" sz="1600" dirty="0"/>
              <a:t> </a:t>
            </a:r>
            <a:r>
              <a:rPr lang="es-ES" sz="1600" dirty="0" err="1"/>
              <a:t>wonderful</a:t>
            </a:r>
            <a:r>
              <a:rPr lang="es-ES" sz="1600" dirty="0"/>
              <a:t> place </a:t>
            </a:r>
            <a:r>
              <a:rPr lang="es-ES" sz="1600" dirty="0" err="1"/>
              <a:t>we</a:t>
            </a:r>
            <a:r>
              <a:rPr lang="es-ES" sz="1600" dirty="0"/>
              <a:t> </a:t>
            </a:r>
            <a:r>
              <a:rPr lang="es-ES" sz="1600" dirty="0" err="1"/>
              <a:t>went</a:t>
            </a:r>
            <a:r>
              <a:rPr lang="es-ES" sz="1600" dirty="0"/>
              <a:t> </a:t>
            </a:r>
            <a:r>
              <a:rPr lang="es-ES" sz="1600" dirty="0" err="1"/>
              <a:t>to</a:t>
            </a:r>
            <a:r>
              <a:rPr lang="es-ES" sz="1600" dirty="0"/>
              <a:t> </a:t>
            </a:r>
            <a:r>
              <a:rPr lang="es-ES" sz="1600" dirty="0" err="1"/>
              <a:t>Mariblancas’s</a:t>
            </a:r>
            <a:r>
              <a:rPr lang="es-ES" sz="1600" dirty="0"/>
              <a:t> </a:t>
            </a:r>
            <a:r>
              <a:rPr lang="es-ES" sz="1600" dirty="0" err="1"/>
              <a:t>Square</a:t>
            </a:r>
            <a:r>
              <a:rPr lang="es-ES" sz="1600" dirty="0"/>
              <a:t> </a:t>
            </a:r>
            <a:r>
              <a:rPr lang="es-ES" sz="1600" dirty="0" err="1"/>
              <a:t>where</a:t>
            </a:r>
            <a:r>
              <a:rPr lang="es-ES" sz="1600" dirty="0"/>
              <a:t> </a:t>
            </a:r>
            <a:r>
              <a:rPr lang="es-ES" sz="1600" dirty="0" err="1"/>
              <a:t>there</a:t>
            </a:r>
            <a:r>
              <a:rPr lang="es-ES" sz="1600" dirty="0"/>
              <a:t> </a:t>
            </a:r>
            <a:r>
              <a:rPr lang="es-ES" sz="1600" dirty="0" err="1"/>
              <a:t>is</a:t>
            </a:r>
            <a:r>
              <a:rPr lang="es-ES" sz="1600" dirty="0"/>
              <a:t> a </a:t>
            </a:r>
            <a:r>
              <a:rPr lang="es-ES" sz="1600" dirty="0" err="1"/>
              <a:t>famous</a:t>
            </a:r>
            <a:r>
              <a:rPr lang="es-ES" sz="1600" dirty="0"/>
              <a:t> </a:t>
            </a:r>
            <a:r>
              <a:rPr lang="es-ES" sz="1600" dirty="0" err="1"/>
              <a:t>statue</a:t>
            </a:r>
            <a:r>
              <a:rPr lang="es-ES" sz="1600" dirty="0"/>
              <a:t>.</a:t>
            </a:r>
          </a:p>
        </p:txBody>
      </p:sp>
    </p:spTree>
    <p:extLst>
      <p:ext uri="{BB962C8B-B14F-4D97-AF65-F5344CB8AC3E}">
        <p14:creationId xmlns:p14="http://schemas.microsoft.com/office/powerpoint/2010/main" val="578680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545" y="3306405"/>
            <a:ext cx="4579951" cy="3434963"/>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88" y="116631"/>
            <a:ext cx="5280000" cy="3960000"/>
          </a:xfrm>
          <a:prstGeom prst="rect">
            <a:avLst/>
          </a:prstGeom>
        </p:spPr>
      </p:pic>
      <p:sp>
        <p:nvSpPr>
          <p:cNvPr id="4" name="3 Rectángulo"/>
          <p:cNvSpPr/>
          <p:nvPr/>
        </p:nvSpPr>
        <p:spPr>
          <a:xfrm>
            <a:off x="5220072" y="188640"/>
            <a:ext cx="3744416" cy="206210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GB" sz="1600" dirty="0"/>
              <a:t>Among the most outstanding monuments of </a:t>
            </a:r>
            <a:r>
              <a:rPr lang="en-GB" sz="1600" dirty="0" err="1"/>
              <a:t>Aranjuez</a:t>
            </a:r>
            <a:r>
              <a:rPr lang="en-GB" sz="1600" dirty="0"/>
              <a:t> you must visit  </a:t>
            </a:r>
            <a:r>
              <a:rPr lang="en-GB" sz="1600" dirty="0" err="1"/>
              <a:t>Mariblanca</a:t>
            </a:r>
            <a:r>
              <a:rPr lang="en-GB" sz="1600" dirty="0"/>
              <a:t> Square. At the entrance, you can distinguish San Antonio church and at the wings there are houses with many arches. From there, you can see </a:t>
            </a:r>
            <a:r>
              <a:rPr lang="en-GB" sz="1600" dirty="0" err="1"/>
              <a:t>Mariblanca´s</a:t>
            </a:r>
            <a:r>
              <a:rPr lang="en-GB" sz="1600" dirty="0"/>
              <a:t> </a:t>
            </a:r>
            <a:r>
              <a:rPr lang="en-GB" sz="1600" dirty="0" smtClean="0"/>
              <a:t> fountain</a:t>
            </a:r>
            <a:r>
              <a:rPr lang="en-GB" sz="1600" dirty="0"/>
              <a:t>, which was built  in 1776</a:t>
            </a:r>
            <a:r>
              <a:rPr lang="en-GB" sz="1600" dirty="0" smtClean="0"/>
              <a:t>.</a:t>
            </a:r>
            <a:endParaRPr lang="es-ES" sz="1600" dirty="0"/>
          </a:p>
        </p:txBody>
      </p:sp>
      <p:sp>
        <p:nvSpPr>
          <p:cNvPr id="7" name="6 Rectángulo"/>
          <p:cNvSpPr/>
          <p:nvPr/>
        </p:nvSpPr>
        <p:spPr>
          <a:xfrm>
            <a:off x="35496" y="4437112"/>
            <a:ext cx="4608512" cy="230832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GB" sz="1600" dirty="0"/>
              <a:t>These are my classmates. We are behind the palace. </a:t>
            </a:r>
            <a:endParaRPr lang="es-ES" sz="1600" dirty="0"/>
          </a:p>
          <a:p>
            <a:r>
              <a:rPr lang="en-GB" sz="1600" dirty="0"/>
              <a:t>The palace is huge and beautiful. Inside it, there are many rooms with different decoration. The river Tajo is next to the palace, just behind us. The palace has got a big garden too where the nobility walked in the past. Here, the King and the Queen of Spain spent their time in summer. They could go hunting too. In the square where we are, they usually went for a walk and talked to the citizens sitting on the benches.</a:t>
            </a:r>
            <a:endParaRPr lang="es-ES" sz="1600" dirty="0"/>
          </a:p>
        </p:txBody>
      </p:sp>
    </p:spTree>
    <p:extLst>
      <p:ext uri="{BB962C8B-B14F-4D97-AF65-F5344CB8AC3E}">
        <p14:creationId xmlns:p14="http://schemas.microsoft.com/office/powerpoint/2010/main" val="105545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16632"/>
            <a:ext cx="7688969" cy="66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2 Rectángulo"/>
          <p:cNvSpPr/>
          <p:nvPr/>
        </p:nvSpPr>
        <p:spPr>
          <a:xfrm>
            <a:off x="4392488" y="476672"/>
            <a:ext cx="4572000" cy="1200329"/>
          </a:xfrm>
          <a:prstGeom prst="rect">
            <a:avLst/>
          </a:prstGeom>
          <a:solidFill>
            <a:schemeClr val="accent6">
              <a:lumMod val="20000"/>
              <a:lumOff val="80000"/>
            </a:schemeClr>
          </a:solidFill>
        </p:spPr>
        <p:txBody>
          <a:bodyPr>
            <a:spAutoFit/>
          </a:bodyPr>
          <a:lstStyle/>
          <a:p>
            <a:r>
              <a:rPr lang="en-US" dirty="0" err="1" smtClean="0"/>
              <a:t>Aranjuez</a:t>
            </a:r>
            <a:r>
              <a:rPr lang="en-US" dirty="0" smtClean="0"/>
              <a:t>  is lying 48 km in the south of Madrid, and  at the same distance  from Toledo . Because of this  it has a privileged  situation .  </a:t>
            </a:r>
            <a:r>
              <a:rPr lang="en-US" dirty="0" err="1" smtClean="0"/>
              <a:t>Aranjuez</a:t>
            </a:r>
            <a:r>
              <a:rPr lang="en-US" dirty="0" smtClean="0"/>
              <a:t>  has  got    55.000 inhabitants.</a:t>
            </a:r>
            <a:endParaRPr lang="es-ES" dirty="0"/>
          </a:p>
        </p:txBody>
      </p:sp>
      <p:sp>
        <p:nvSpPr>
          <p:cNvPr id="4" name="3 Rectángulo"/>
          <p:cNvSpPr/>
          <p:nvPr/>
        </p:nvSpPr>
        <p:spPr>
          <a:xfrm>
            <a:off x="467544" y="3717032"/>
            <a:ext cx="4572000" cy="2031325"/>
          </a:xfrm>
          <a:prstGeom prst="rect">
            <a:avLst/>
          </a:prstGeom>
          <a:solidFill>
            <a:schemeClr val="accent4">
              <a:lumMod val="20000"/>
              <a:lumOff val="80000"/>
            </a:schemeClr>
          </a:solidFill>
        </p:spPr>
        <p:txBody>
          <a:bodyPr>
            <a:spAutoFit/>
          </a:bodyPr>
          <a:lstStyle/>
          <a:p>
            <a:r>
              <a:rPr lang="en-US" dirty="0"/>
              <a:t>The main </a:t>
            </a:r>
            <a:r>
              <a:rPr lang="en-US" dirty="0" smtClean="0"/>
              <a:t>activities  for  </a:t>
            </a:r>
            <a:r>
              <a:rPr lang="en-US" dirty="0"/>
              <a:t>the local economy are </a:t>
            </a:r>
            <a:r>
              <a:rPr lang="en-US" dirty="0" smtClean="0"/>
              <a:t>hotels , tourism and agriculture. On 14</a:t>
            </a:r>
            <a:r>
              <a:rPr lang="en-US" baseline="30000" dirty="0" smtClean="0"/>
              <a:t>th</a:t>
            </a:r>
            <a:r>
              <a:rPr lang="en-US" dirty="0" smtClean="0"/>
              <a:t> December  2001 , </a:t>
            </a:r>
            <a:r>
              <a:rPr lang="en-US" dirty="0" err="1" smtClean="0"/>
              <a:t>Aranjuez</a:t>
            </a:r>
            <a:r>
              <a:rPr lang="en-US" dirty="0" smtClean="0"/>
              <a:t>  was designated as a World  Heritage  Cultural  landscape  by  UNESCO  due to its Royal Palace,  gardens and beautiful landscapes.  From that point on, tourism has kept on increasing in </a:t>
            </a:r>
            <a:r>
              <a:rPr lang="en-US" dirty="0" err="1" smtClean="0"/>
              <a:t>Aranjuez</a:t>
            </a:r>
            <a:r>
              <a:rPr lang="en-US" dirty="0" smtClean="0"/>
              <a:t>.</a:t>
            </a:r>
            <a:endParaRPr lang="es-ES" dirty="0"/>
          </a:p>
        </p:txBody>
      </p:sp>
    </p:spTree>
    <p:extLst>
      <p:ext uri="{BB962C8B-B14F-4D97-AF65-F5344CB8AC3E}">
        <p14:creationId xmlns:p14="http://schemas.microsoft.com/office/powerpoint/2010/main" val="650118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32448" y="677595"/>
            <a:ext cx="4572000" cy="203132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r>
              <a:rPr lang="en-US" dirty="0"/>
              <a:t>It was built between 1765 and 1770 by order of the King Carlos III. It is National Heritage with a lot of chapels and some famous paintings, in front of the deserted hospital of San Carlos. San </a:t>
            </a:r>
            <a:r>
              <a:rPr lang="en-US" dirty="0" err="1"/>
              <a:t>Pascual</a:t>
            </a:r>
            <a:r>
              <a:rPr lang="en-US" dirty="0"/>
              <a:t>, the church, was a Franciscan monastery. Sometimes we hang out with some friends there.</a:t>
            </a:r>
            <a:endParaRPr lang="es-ES" dirty="0"/>
          </a:p>
        </p:txBody>
      </p:sp>
      <p:sp>
        <p:nvSpPr>
          <p:cNvPr id="5" name="4 Rectángulo"/>
          <p:cNvSpPr/>
          <p:nvPr/>
        </p:nvSpPr>
        <p:spPr>
          <a:xfrm>
            <a:off x="144016" y="4820959"/>
            <a:ext cx="4572000" cy="1200329"/>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r>
              <a:rPr lang="en-US" dirty="0" err="1"/>
              <a:t>Aranjuez</a:t>
            </a:r>
            <a:r>
              <a:rPr lang="en-US" dirty="0"/>
              <a:t> is a beautiful place with a lot of vegetation and enough emblematic buildings such as the bullring, the </a:t>
            </a:r>
            <a:r>
              <a:rPr lang="en-US" dirty="0" smtClean="0"/>
              <a:t>Royal Palace </a:t>
            </a:r>
            <a:r>
              <a:rPr lang="en-US" dirty="0"/>
              <a:t>and the churches of San </a:t>
            </a:r>
            <a:r>
              <a:rPr lang="en-US" dirty="0" err="1"/>
              <a:t>Pascual</a:t>
            </a:r>
            <a:r>
              <a:rPr lang="en-US" dirty="0"/>
              <a:t> and </a:t>
            </a:r>
            <a:r>
              <a:rPr lang="en-US" dirty="0" err="1"/>
              <a:t>Alpajés</a:t>
            </a:r>
            <a:r>
              <a:rPr lang="en-US" dirty="0"/>
              <a:t>.</a:t>
            </a:r>
            <a:endParaRPr lang="es-ES"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465" y="3429336"/>
            <a:ext cx="4031999" cy="3024000"/>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033" y="81144"/>
            <a:ext cx="3480911" cy="4644000"/>
          </a:xfrm>
          <a:prstGeom prst="rect">
            <a:avLst/>
          </a:prstGeom>
        </p:spPr>
      </p:pic>
    </p:spTree>
    <p:extLst>
      <p:ext uri="{BB962C8B-B14F-4D97-AF65-F5344CB8AC3E}">
        <p14:creationId xmlns:p14="http://schemas.microsoft.com/office/powerpoint/2010/main" val="258237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148064" y="572487"/>
            <a:ext cx="381642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dirty="0"/>
              <a:t>This is the bullring of </a:t>
            </a:r>
            <a:r>
              <a:rPr lang="en-US" dirty="0" err="1"/>
              <a:t>Aranjuez</a:t>
            </a:r>
            <a:r>
              <a:rPr lang="en-US" dirty="0"/>
              <a:t> and it is big and round. It is more than two hundred years. It was founded on 14</a:t>
            </a:r>
            <a:r>
              <a:rPr lang="en-US" baseline="30000" dirty="0"/>
              <a:t>th</a:t>
            </a:r>
            <a:r>
              <a:rPr lang="en-US" dirty="0"/>
              <a:t> of May, 1797.</a:t>
            </a:r>
            <a:endParaRPr lang="es-ES" dirty="0"/>
          </a:p>
        </p:txBody>
      </p:sp>
      <p:sp>
        <p:nvSpPr>
          <p:cNvPr id="7" name="6 Rectángulo"/>
          <p:cNvSpPr/>
          <p:nvPr/>
        </p:nvSpPr>
        <p:spPr>
          <a:xfrm>
            <a:off x="107504" y="4725144"/>
            <a:ext cx="4392488"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a:t>Here, we are at </a:t>
            </a:r>
            <a:r>
              <a:rPr lang="en-US" dirty="0" err="1"/>
              <a:t>Capitán</a:t>
            </a:r>
            <a:r>
              <a:rPr lang="en-US" dirty="0"/>
              <a:t> Street, a very important street in the middle of the town because there is a lot of vegetation and trees and has a lot of  </a:t>
            </a:r>
            <a:r>
              <a:rPr lang="en-US" dirty="0" err="1"/>
              <a:t>splendour</a:t>
            </a:r>
            <a:r>
              <a:rPr lang="en-US" dirty="0"/>
              <a:t>  in the different seasons. Now, the trees are yellow, green and red.</a:t>
            </a:r>
            <a:endParaRPr lang="es-ES"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4624"/>
            <a:ext cx="5087999" cy="3816000"/>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356992"/>
            <a:ext cx="4559999" cy="3420000"/>
          </a:xfrm>
          <a:prstGeom prst="rect">
            <a:avLst/>
          </a:prstGeom>
        </p:spPr>
      </p:pic>
    </p:spTree>
    <p:extLst>
      <p:ext uri="{BB962C8B-B14F-4D97-AF65-F5344CB8AC3E}">
        <p14:creationId xmlns:p14="http://schemas.microsoft.com/office/powerpoint/2010/main" val="923709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548680"/>
            <a:ext cx="4536504" cy="147732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dirty="0"/>
              <a:t>This is the church of </a:t>
            </a:r>
            <a:r>
              <a:rPr lang="en-US" dirty="0" err="1"/>
              <a:t>Alpajés</a:t>
            </a:r>
            <a:r>
              <a:rPr lang="en-US" dirty="0"/>
              <a:t>, where we can celebrate weddings, and more religious events. It was created in 8</a:t>
            </a:r>
            <a:r>
              <a:rPr lang="en-US" baseline="30000" dirty="0"/>
              <a:t>th</a:t>
            </a:r>
            <a:r>
              <a:rPr lang="en-US" dirty="0"/>
              <a:t> June 1669. It is very beautiful because it has got a wonderful structure.</a:t>
            </a:r>
            <a:endParaRPr lang="es-ES" dirty="0"/>
          </a:p>
        </p:txBody>
      </p:sp>
      <p:sp>
        <p:nvSpPr>
          <p:cNvPr id="7" name="6 Rectángulo"/>
          <p:cNvSpPr/>
          <p:nvPr/>
        </p:nvSpPr>
        <p:spPr>
          <a:xfrm>
            <a:off x="5169840" y="4437112"/>
            <a:ext cx="379464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This is one of the numerous fountains that  there are in </a:t>
            </a:r>
            <a:r>
              <a:rPr lang="en-US" dirty="0" err="1"/>
              <a:t>Aranjuez</a:t>
            </a:r>
            <a:r>
              <a:rPr lang="en-US" dirty="0"/>
              <a:t>. It is called “</a:t>
            </a:r>
            <a:r>
              <a:rPr lang="en-US" dirty="0" err="1"/>
              <a:t>Fuente</a:t>
            </a:r>
            <a:r>
              <a:rPr lang="en-US" dirty="0"/>
              <a:t> de </a:t>
            </a:r>
            <a:r>
              <a:rPr lang="en-US" dirty="0" err="1"/>
              <a:t>las</a:t>
            </a:r>
            <a:r>
              <a:rPr lang="en-US" dirty="0"/>
              <a:t> </a:t>
            </a:r>
            <a:r>
              <a:rPr lang="en-US" dirty="0" err="1"/>
              <a:t>Angustias</a:t>
            </a:r>
            <a:r>
              <a:rPr lang="en-US" dirty="0"/>
              <a:t>”. It is situated next to “</a:t>
            </a:r>
            <a:r>
              <a:rPr lang="en-US" dirty="0" err="1"/>
              <a:t>Alpajes</a:t>
            </a:r>
            <a:r>
              <a:rPr lang="en-US" dirty="0"/>
              <a:t> Church”.</a:t>
            </a:r>
            <a:endParaRPr lang="es-ES"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95444"/>
            <a:ext cx="4319999" cy="3240000"/>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590313"/>
            <a:ext cx="5039999" cy="3780000"/>
          </a:xfrm>
          <a:prstGeom prst="rect">
            <a:avLst/>
          </a:prstGeom>
        </p:spPr>
      </p:pic>
    </p:spTree>
    <p:extLst>
      <p:ext uri="{BB962C8B-B14F-4D97-AF65-F5344CB8AC3E}">
        <p14:creationId xmlns:p14="http://schemas.microsoft.com/office/powerpoint/2010/main" val="47099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52" y="3681368"/>
            <a:ext cx="4080000" cy="3060000"/>
          </a:xfrm>
          <a:prstGeom prst="rect">
            <a:avLst/>
          </a:prstGeom>
        </p:spPr>
      </p:pic>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3" y="62618"/>
            <a:ext cx="3840000" cy="2880000"/>
          </a:xfrm>
          <a:prstGeom prst="rect">
            <a:avLst/>
          </a:prstGeom>
        </p:spPr>
      </p:pic>
      <p:sp>
        <p:nvSpPr>
          <p:cNvPr id="9" name="8 Elipse"/>
          <p:cNvSpPr/>
          <p:nvPr/>
        </p:nvSpPr>
        <p:spPr>
          <a:xfrm>
            <a:off x="107504" y="2348880"/>
            <a:ext cx="2862064" cy="187220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7" y="69578"/>
            <a:ext cx="4080000" cy="3060000"/>
          </a:xfrm>
          <a:prstGeom prst="rect">
            <a:avLst/>
          </a:prstGeom>
        </p:spPr>
      </p:pic>
      <p:sp>
        <p:nvSpPr>
          <p:cNvPr id="8" name="7 Rectángulo"/>
          <p:cNvSpPr/>
          <p:nvPr/>
        </p:nvSpPr>
        <p:spPr>
          <a:xfrm>
            <a:off x="341784" y="2732727"/>
            <a:ext cx="2646040" cy="1200329"/>
          </a:xfrm>
          <a:prstGeom prst="rect">
            <a:avLst/>
          </a:prstGeom>
        </p:spPr>
        <p:txBody>
          <a:bodyPr wrap="square">
            <a:spAutoFit/>
          </a:bodyPr>
          <a:lstStyle/>
          <a:p>
            <a:r>
              <a:rPr lang="en-US" dirty="0"/>
              <a:t>This is our school. Some of us have been studying  here since we were three years old.</a:t>
            </a:r>
            <a:endParaRPr lang="es-ES" dirty="0"/>
          </a:p>
        </p:txBody>
      </p:sp>
      <p:sp>
        <p:nvSpPr>
          <p:cNvPr id="11" name="10 Rectángulo redondeado"/>
          <p:cNvSpPr/>
          <p:nvPr/>
        </p:nvSpPr>
        <p:spPr>
          <a:xfrm>
            <a:off x="3347864" y="44624"/>
            <a:ext cx="2520280" cy="258532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491880" y="44624"/>
            <a:ext cx="2304256" cy="2585323"/>
          </a:xfrm>
          <a:prstGeom prst="rect">
            <a:avLst/>
          </a:prstGeom>
        </p:spPr>
        <p:txBody>
          <a:bodyPr wrap="square">
            <a:spAutoFit/>
          </a:bodyPr>
          <a:lstStyle/>
          <a:p>
            <a:r>
              <a:rPr lang="en-US" dirty="0"/>
              <a:t>There are four buildings for students: one for the youngest (3 to 6 years old), the primary education building and the secondary one. There is a sports </a:t>
            </a:r>
            <a:r>
              <a:rPr lang="en-US" dirty="0" smtClean="0"/>
              <a:t>center </a:t>
            </a:r>
            <a:r>
              <a:rPr lang="en-US" dirty="0"/>
              <a:t>as well.</a:t>
            </a:r>
            <a:endParaRPr lang="es-ES" dirty="0"/>
          </a:p>
        </p:txBody>
      </p:sp>
      <p:pic>
        <p:nvPicPr>
          <p:cNvPr id="15" name="1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20" y="3717384"/>
            <a:ext cx="4224000" cy="3168000"/>
          </a:xfrm>
          <a:prstGeom prst="rect">
            <a:avLst/>
          </a:prstGeom>
        </p:spPr>
      </p:pic>
      <p:sp>
        <p:nvSpPr>
          <p:cNvPr id="12" name="11 Rectángulo"/>
          <p:cNvSpPr/>
          <p:nvPr/>
        </p:nvSpPr>
        <p:spPr>
          <a:xfrm>
            <a:off x="2843808" y="2924944"/>
            <a:ext cx="3096344" cy="64633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At  the entrance we can find the secretary´s  office building.</a:t>
            </a:r>
            <a:endParaRPr lang="es-ES" dirty="0"/>
          </a:p>
        </p:txBody>
      </p:sp>
      <p:sp>
        <p:nvSpPr>
          <p:cNvPr id="13" name="12 Rectángulo"/>
          <p:cNvSpPr/>
          <p:nvPr/>
        </p:nvSpPr>
        <p:spPr>
          <a:xfrm>
            <a:off x="3635495" y="4725144"/>
            <a:ext cx="1873010"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t>In the playground we can practice basketball, handball and  volley ball . There are two football pitches. </a:t>
            </a:r>
            <a:endParaRPr lang="es-ES" dirty="0"/>
          </a:p>
        </p:txBody>
      </p:sp>
    </p:spTree>
    <p:extLst>
      <p:ext uri="{BB962C8B-B14F-4D97-AF65-F5344CB8AC3E}">
        <p14:creationId xmlns:p14="http://schemas.microsoft.com/office/powerpoint/2010/main" val="677382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195605"/>
            <a:ext cx="2862000" cy="2585323"/>
          </a:xfrm>
          <a:prstGeom prst="rect">
            <a:avLst/>
          </a:prstGeom>
          <a:solidFill>
            <a:schemeClr val="tx2">
              <a:lumMod val="50000"/>
            </a:schemeClr>
          </a:solidFill>
        </p:spPr>
        <p:style>
          <a:lnRef idx="1">
            <a:schemeClr val="accent4"/>
          </a:lnRef>
          <a:fillRef idx="3">
            <a:schemeClr val="accent4"/>
          </a:fillRef>
          <a:effectRef idx="2">
            <a:schemeClr val="accent4"/>
          </a:effectRef>
          <a:fontRef idx="minor">
            <a:schemeClr val="lt1"/>
          </a:fontRef>
        </p:style>
        <p:txBody>
          <a:bodyPr wrap="square">
            <a:spAutoFit/>
          </a:bodyPr>
          <a:lstStyle/>
          <a:p>
            <a:r>
              <a:rPr lang="en-US" dirty="0"/>
              <a:t>The town-Hall. This building was built in the XVIII by the King Fernando VI. It is situated in the middle of the village. There are many people working there. In front of the city-council there is a nice square with trees and benches.</a:t>
            </a:r>
            <a:endParaRPr lang="es-ES"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780928"/>
            <a:ext cx="2862000" cy="3816000"/>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488" y="116632"/>
            <a:ext cx="5664000" cy="4248000"/>
          </a:xfrm>
          <a:prstGeom prst="rect">
            <a:avLst/>
          </a:prstGeom>
        </p:spPr>
      </p:pic>
      <p:sp>
        <p:nvSpPr>
          <p:cNvPr id="6" name="5 Rectángulo"/>
          <p:cNvSpPr/>
          <p:nvPr/>
        </p:nvSpPr>
        <p:spPr>
          <a:xfrm>
            <a:off x="3275856" y="4335791"/>
            <a:ext cx="5687256" cy="203132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t>This is a cultural center. Many young and adult people go there to do different things. They go to study music, performing plays of theatre; you also can go there to revise your exam, because there are a library and a reading-room</a:t>
            </a:r>
            <a:r>
              <a:rPr lang="en-US" dirty="0" smtClean="0"/>
              <a:t>.</a:t>
            </a:r>
          </a:p>
          <a:p>
            <a:endParaRPr lang="en-US" dirty="0" smtClean="0"/>
          </a:p>
          <a:p>
            <a:r>
              <a:rPr lang="en-US" dirty="0" smtClean="0"/>
              <a:t>This </a:t>
            </a:r>
            <a:r>
              <a:rPr lang="en-US" dirty="0"/>
              <a:t>building used to be the stable and coach horse of the Queen</a:t>
            </a:r>
            <a:r>
              <a:rPr lang="en-US" dirty="0" smtClean="0"/>
              <a:t>.</a:t>
            </a:r>
            <a:endParaRPr lang="es-ES" dirty="0"/>
          </a:p>
        </p:txBody>
      </p:sp>
    </p:spTree>
    <p:extLst>
      <p:ext uri="{BB962C8B-B14F-4D97-AF65-F5344CB8AC3E}">
        <p14:creationId xmlns:p14="http://schemas.microsoft.com/office/powerpoint/2010/main" val="94001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97344"/>
            <a:ext cx="8304000" cy="6228000"/>
          </a:xfrm>
          <a:prstGeom prst="rect">
            <a:avLst/>
          </a:prstGeom>
        </p:spPr>
      </p:pic>
      <p:sp>
        <p:nvSpPr>
          <p:cNvPr id="4" name="3 Rectángulo"/>
          <p:cNvSpPr/>
          <p:nvPr/>
        </p:nvSpPr>
        <p:spPr>
          <a:xfrm>
            <a:off x="144016" y="5805264"/>
            <a:ext cx="4572000" cy="923330"/>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r>
              <a:rPr lang="en-US" dirty="0"/>
              <a:t>The town-hall square. The town-hall square is just in front of the city-council and opposite the big-market.</a:t>
            </a:r>
            <a:endParaRPr lang="es-ES" dirty="0"/>
          </a:p>
        </p:txBody>
      </p:sp>
      <p:sp>
        <p:nvSpPr>
          <p:cNvPr id="6" name="5 Rectángulo"/>
          <p:cNvSpPr/>
          <p:nvPr/>
        </p:nvSpPr>
        <p:spPr>
          <a:xfrm>
            <a:off x="4776905" y="5790408"/>
            <a:ext cx="4187583" cy="923330"/>
          </a:xfrm>
          <a:prstGeom prst="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dirty="0"/>
              <a:t>This place is the meeting –point for many people. Elderly people go there to sit down and talk to their friends.</a:t>
            </a:r>
            <a:endParaRPr lang="es-ES" dirty="0"/>
          </a:p>
        </p:txBody>
      </p:sp>
    </p:spTree>
    <p:extLst>
      <p:ext uri="{BB962C8B-B14F-4D97-AF65-F5344CB8AC3E}">
        <p14:creationId xmlns:p14="http://schemas.microsoft.com/office/powerpoint/2010/main" val="2995155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4560000" cy="3420000"/>
          </a:xfrm>
          <a:prstGeom prst="rect">
            <a:avLst/>
          </a:prstGeom>
        </p:spPr>
      </p:pic>
      <p:sp>
        <p:nvSpPr>
          <p:cNvPr id="6" name="5 Rectángulo"/>
          <p:cNvSpPr/>
          <p:nvPr/>
        </p:nvSpPr>
        <p:spPr>
          <a:xfrm>
            <a:off x="4908480" y="260648"/>
            <a:ext cx="4128016" cy="175432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dirty="0"/>
              <a:t>The market. This building was built in the XIX century; it is made of brick, stone and iron. Inside it there are many different food-stalls. People especially adult women go there to buy any kind of quality foodstuff.</a:t>
            </a:r>
            <a:endParaRPr lang="es-ES"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496" y="2601368"/>
            <a:ext cx="5520000" cy="4140000"/>
          </a:xfrm>
          <a:prstGeom prst="rect">
            <a:avLst/>
          </a:prstGeom>
        </p:spPr>
      </p:pic>
      <p:sp>
        <p:nvSpPr>
          <p:cNvPr id="5" name="4 Rectángulo"/>
          <p:cNvSpPr/>
          <p:nvPr/>
        </p:nvSpPr>
        <p:spPr>
          <a:xfrm>
            <a:off x="179512" y="4149080"/>
            <a:ext cx="3816424" cy="258532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This is  </a:t>
            </a:r>
            <a:r>
              <a:rPr lang="en-US" dirty="0" err="1"/>
              <a:t>Alpajés</a:t>
            </a:r>
            <a:r>
              <a:rPr lang="en-US" dirty="0"/>
              <a:t> church. It was built in the seventeenth century. This church is close to our school. It is next to the police station as well. We are 3</a:t>
            </a:r>
            <a:r>
              <a:rPr lang="en-US" baseline="30000" dirty="0"/>
              <a:t>rd</a:t>
            </a:r>
            <a:r>
              <a:rPr lang="en-US" dirty="0"/>
              <a:t> ESO students from </a:t>
            </a:r>
            <a:r>
              <a:rPr lang="en-US" dirty="0" err="1"/>
              <a:t>Colegio</a:t>
            </a:r>
            <a:r>
              <a:rPr lang="en-US" dirty="0"/>
              <a:t>  </a:t>
            </a:r>
            <a:r>
              <a:rPr lang="en-US" dirty="0" err="1"/>
              <a:t>Apóstol</a:t>
            </a:r>
            <a:r>
              <a:rPr lang="en-US" dirty="0"/>
              <a:t> Santiago. This is the uniform we usually wear. When we have Physical Education lessons we wear blue sports clothes.</a:t>
            </a:r>
            <a:endParaRPr lang="es-ES" dirty="0"/>
          </a:p>
        </p:txBody>
      </p:sp>
    </p:spTree>
    <p:extLst>
      <p:ext uri="{BB962C8B-B14F-4D97-AF65-F5344CB8AC3E}">
        <p14:creationId xmlns:p14="http://schemas.microsoft.com/office/powerpoint/2010/main" val="1981508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1130</Words>
  <Application>Microsoft Office PowerPoint</Application>
  <PresentationFormat>On-screen Show (4:3)</PresentationFormat>
  <Paragraphs>33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Tomás</dc:creator>
  <cp:lastModifiedBy>admin</cp:lastModifiedBy>
  <cp:revision>38</cp:revision>
  <dcterms:created xsi:type="dcterms:W3CDTF">2012-01-02T15:37:51Z</dcterms:created>
  <dcterms:modified xsi:type="dcterms:W3CDTF">2013-04-12T15:05:55Z</dcterms:modified>
</cp:coreProperties>
</file>