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256" r:id="rId2"/>
    <p:sldId id="276" r:id="rId3"/>
    <p:sldId id="257" r:id="rId4"/>
    <p:sldId id="269" r:id="rId5"/>
    <p:sldId id="264" r:id="rId6"/>
    <p:sldId id="275" r:id="rId7"/>
    <p:sldId id="261" r:id="rId8"/>
    <p:sldId id="260" r:id="rId9"/>
    <p:sldId id="265" r:id="rId10"/>
    <p:sldId id="266" r:id="rId11"/>
    <p:sldId id="268" r:id="rId12"/>
    <p:sldId id="267" r:id="rId13"/>
    <p:sldId id="270" r:id="rId14"/>
    <p:sldId id="258" r:id="rId15"/>
    <p:sldId id="274"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5DF"/>
    <a:srgbClr val="F78E25"/>
    <a:srgbClr val="227460"/>
    <a:srgbClr val="7A7FC0"/>
    <a:srgbClr val="92B293"/>
    <a:srgbClr val="F2CA22"/>
    <a:srgbClr val="2E20E4"/>
    <a:srgbClr val="7BB76D"/>
    <a:srgbClr val="D86F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739B2-D8E4-4A58-B1D2-BE9C5732EF83}" type="datetimeFigureOut">
              <a:rPr lang="en-US" smtClean="0"/>
              <a:pPr/>
              <a:t>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E2842-9085-4C8B-86B3-D9ECB3CE3C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4E2842-9085-4C8B-86B3-D9ECB3CE3CB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E2842-9085-4C8B-86B3-D9ECB3CE3CB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E0C01A-4117-475A-9F08-BF0A2B4061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E5207B-0120-40E5-82A5-7FBA2942BF14}" type="datetimeFigureOut">
              <a:rPr lang="en-US" smtClean="0"/>
              <a:pPr/>
              <a:t>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E0C01A-4117-475A-9F08-BF0A2B406110}"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6E5207B-0120-40E5-82A5-7FBA2942BF14}" type="datetimeFigureOut">
              <a:rPr lang="en-US" smtClean="0"/>
              <a:pPr/>
              <a:t>2/6/2012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E0C01A-4117-475A-9F08-BF0A2B4061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jpeg"/><Relationship Id="rId7"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jpeg"/><Relationship Id="rId7" Type="http://schemas.openxmlformats.org/officeDocument/2006/relationships/image" Target="../media/image10.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3429000" cy="990600"/>
          </a:xfrm>
        </p:spPr>
        <p:txBody>
          <a:bodyPr>
            <a:normAutofit fontScale="90000"/>
          </a:bodyPr>
          <a:lstStyle/>
          <a:p>
            <a:pPr algn="ctr"/>
            <a:r>
              <a:rPr lang="en-US" sz="6600" dirty="0" smtClean="0">
                <a:solidFill>
                  <a:srgbClr val="2E20E4"/>
                </a:solidFill>
                <a:latin typeface="Goudy Old Style" pitchFamily="18" charset="0"/>
              </a:rPr>
              <a:t>ARAD</a:t>
            </a:r>
            <a:endParaRPr lang="en-US" sz="6600" dirty="0">
              <a:solidFill>
                <a:srgbClr val="2E20E4"/>
              </a:solidFill>
              <a:latin typeface="Goudy Old Style" pitchFamily="18" charset="0"/>
            </a:endParaRPr>
          </a:p>
        </p:txBody>
      </p:sp>
      <p:pic>
        <p:nvPicPr>
          <p:cNvPr id="6" name="Picture 5" descr="imagesCADAKR14.jpg"/>
          <p:cNvPicPr>
            <a:picLocks noChangeAspect="1"/>
          </p:cNvPicPr>
          <p:nvPr/>
        </p:nvPicPr>
        <p:blipFill>
          <a:blip r:embed="rId3" cstate="print"/>
          <a:stretch>
            <a:fillRect/>
          </a:stretch>
        </p:blipFill>
        <p:spPr>
          <a:xfrm>
            <a:off x="5791200" y="304800"/>
            <a:ext cx="3224748" cy="1828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descr="IMG_0100.JPG"/>
          <p:cNvPicPr>
            <a:picLocks noChangeAspect="1"/>
          </p:cNvPicPr>
          <p:nvPr/>
        </p:nvPicPr>
        <p:blipFill>
          <a:blip r:embed="rId4" cstate="print"/>
          <a:srcRect l="5085" t="2825" r="3390" b="2260"/>
          <a:stretch>
            <a:fillRect/>
          </a:stretch>
        </p:blipFill>
        <p:spPr>
          <a:xfrm rot="5400000">
            <a:off x="228599" y="381000"/>
            <a:ext cx="2057402" cy="160020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descr="Arad_Rathaus_3940-43.jpg"/>
          <p:cNvPicPr>
            <a:picLocks noChangeAspect="1"/>
          </p:cNvPicPr>
          <p:nvPr/>
        </p:nvPicPr>
        <p:blipFill>
          <a:blip r:embed="rId5" cstate="print"/>
          <a:stretch>
            <a:fillRect/>
          </a:stretch>
        </p:blipFill>
        <p:spPr>
          <a:xfrm>
            <a:off x="990600" y="2286000"/>
            <a:ext cx="7315200" cy="2651197"/>
          </a:xfrm>
          <a:prstGeom prst="roundRect">
            <a:avLst/>
          </a:prstGeom>
          <a:ln>
            <a:noFill/>
          </a:ln>
          <a:effectLst>
            <a:outerShdw blurRad="292100" dist="139700" dir="2700000" algn="tl" rotWithShape="0">
              <a:srgbClr val="333333">
                <a:alpha val="65000"/>
              </a:srgbClr>
            </a:outerShdw>
          </a:effectLst>
        </p:spPr>
      </p:pic>
      <p:pic>
        <p:nvPicPr>
          <p:cNvPr id="7" name="Picture 6" descr="LLP Comenius.jpg"/>
          <p:cNvPicPr>
            <a:picLocks noChangeAspect="1"/>
          </p:cNvPicPr>
          <p:nvPr/>
        </p:nvPicPr>
        <p:blipFill>
          <a:blip r:embed="rId6" cstate="print"/>
          <a:stretch>
            <a:fillRect/>
          </a:stretch>
        </p:blipFill>
        <p:spPr>
          <a:xfrm>
            <a:off x="228600" y="5410200"/>
            <a:ext cx="2133600" cy="1181629"/>
          </a:xfrm>
          <a:prstGeom prst="rect">
            <a:avLst/>
          </a:prstGeom>
        </p:spPr>
      </p:pic>
      <p:pic>
        <p:nvPicPr>
          <p:cNvPr id="9" name="Picture 8" descr="Logo  V+â-¡ctor.jpg"/>
          <p:cNvPicPr>
            <a:picLocks noChangeAspect="1"/>
          </p:cNvPicPr>
          <p:nvPr/>
        </p:nvPicPr>
        <p:blipFill>
          <a:blip r:embed="rId7" cstate="print"/>
          <a:stretch>
            <a:fillRect/>
          </a:stretch>
        </p:blipFill>
        <p:spPr>
          <a:xfrm>
            <a:off x="7315200" y="5257800"/>
            <a:ext cx="1600200" cy="1318758"/>
          </a:xfrm>
          <a:prstGeom prst="rect">
            <a:avLst/>
          </a:prstGeom>
        </p:spPr>
      </p:pic>
      <p:sp>
        <p:nvSpPr>
          <p:cNvPr id="10" name="Rectangle 9"/>
          <p:cNvSpPr/>
          <p:nvPr/>
        </p:nvSpPr>
        <p:spPr>
          <a:xfrm rot="20748536">
            <a:off x="2271630" y="5105400"/>
            <a:ext cx="5270995"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a:t>
            </a:r>
            <a:r>
              <a:rPr lang="ro-RO" sz="2400" b="1" cap="none" spc="0" dirty="0" smtClean="0">
                <a:ln/>
                <a:solidFill>
                  <a:schemeClr val="accent3"/>
                </a:solidFill>
                <a:effectLst/>
              </a:rPr>
              <a:t>COME CLOSER,</a:t>
            </a:r>
          </a:p>
          <a:p>
            <a:pPr algn="ctr"/>
            <a:r>
              <a:rPr lang="ro-RO" sz="2400" b="1" dirty="0" smtClean="0">
                <a:ln/>
                <a:solidFill>
                  <a:schemeClr val="accent3"/>
                </a:solidFill>
              </a:rPr>
              <a:t>MY WORLD IS YOUR WORLD</a:t>
            </a:r>
            <a:r>
              <a:rPr lang="en-US" sz="2400" b="1" dirty="0" smtClean="0">
                <a:ln/>
                <a:solidFill>
                  <a:schemeClr val="accent3"/>
                </a:solidFill>
              </a:rPr>
              <a:t>”</a:t>
            </a:r>
            <a:endParaRPr lang="ro-RO" sz="2400" b="1" dirty="0" smtClean="0">
              <a:ln/>
              <a:solidFill>
                <a:schemeClr val="accent3"/>
              </a:solidFill>
            </a:endParaRPr>
          </a:p>
          <a:p>
            <a:pPr algn="ctr"/>
            <a:r>
              <a:rPr lang="ro-RO" sz="2400" b="1" cap="none" spc="0" dirty="0" smtClean="0">
                <a:ln/>
                <a:solidFill>
                  <a:schemeClr val="accent3"/>
                </a:solidFill>
                <a:effectLst/>
              </a:rPr>
              <a:t>COMENIUS PROJECT</a:t>
            </a:r>
          </a:p>
          <a:p>
            <a:pPr algn="ctr"/>
            <a:r>
              <a:rPr lang="ro-RO" sz="2400" b="1" dirty="0" smtClean="0">
                <a:ln/>
                <a:solidFill>
                  <a:schemeClr val="accent3"/>
                </a:solidFill>
              </a:rPr>
              <a:t>2011-2013</a:t>
            </a:r>
            <a:endParaRPr lang="en-US" sz="2400" b="1" cap="none" spc="0" dirty="0">
              <a:ln/>
              <a:solidFill>
                <a:schemeClr val="accent3"/>
              </a:solidFill>
              <a:effectLst/>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8291.JPG"/>
          <p:cNvPicPr>
            <a:picLocks noChangeAspect="1"/>
          </p:cNvPicPr>
          <p:nvPr/>
        </p:nvPicPr>
        <p:blipFill>
          <a:blip r:embed="rId2" cstate="print"/>
          <a:stretch>
            <a:fillRect/>
          </a:stretch>
        </p:blipFill>
        <p:spPr>
          <a:xfrm>
            <a:off x="990600" y="914400"/>
            <a:ext cx="2438400" cy="3251200"/>
          </a:xfrm>
          <a:prstGeom prst="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descr="IMG_8284.JPG"/>
          <p:cNvPicPr>
            <a:picLocks noChangeAspect="1"/>
          </p:cNvPicPr>
          <p:nvPr/>
        </p:nvPicPr>
        <p:blipFill>
          <a:blip r:embed="rId3" cstate="print"/>
          <a:stretch>
            <a:fillRect/>
          </a:stretch>
        </p:blipFill>
        <p:spPr>
          <a:xfrm>
            <a:off x="2514600" y="3124200"/>
            <a:ext cx="3657600" cy="2743200"/>
          </a:xfrm>
          <a:prstGeom prst="rect">
            <a:avLst/>
          </a:prstGeom>
          <a:solidFill>
            <a:srgbClr val="FFFFFF">
              <a:shade val="85000"/>
            </a:srgbClr>
          </a:solidFill>
          <a:ln w="88900" cap="sq">
            <a:solidFill>
              <a:srgbClr val="FFFFFF"/>
            </a:solidFill>
            <a:miter lim="800000"/>
          </a:ln>
          <a:effectLst>
            <a:outerShdw blurRad="50800" dist="38100" dir="16200000"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descr="IMG_8280.JPG"/>
          <p:cNvPicPr>
            <a:picLocks noChangeAspect="1"/>
          </p:cNvPicPr>
          <p:nvPr/>
        </p:nvPicPr>
        <p:blipFill>
          <a:blip r:embed="rId4" cstate="print"/>
          <a:stretch>
            <a:fillRect/>
          </a:stretch>
        </p:blipFill>
        <p:spPr>
          <a:xfrm>
            <a:off x="5410200" y="990600"/>
            <a:ext cx="2674620" cy="356616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10" name="Group 9"/>
          <p:cNvGrpSpPr/>
          <p:nvPr/>
        </p:nvGrpSpPr>
        <p:grpSpPr>
          <a:xfrm>
            <a:off x="457200" y="5638800"/>
            <a:ext cx="1981200" cy="675216"/>
            <a:chOff x="533400" y="5791200"/>
            <a:chExt cx="1981200" cy="675216"/>
          </a:xfrm>
        </p:grpSpPr>
        <p:pic>
          <p:nvPicPr>
            <p:cNvPr id="11" name="Picture 10" descr="LLP Comenius.jpg"/>
            <p:cNvPicPr>
              <a:picLocks noChangeAspect="1"/>
            </p:cNvPicPr>
            <p:nvPr/>
          </p:nvPicPr>
          <p:blipFill>
            <a:blip r:embed="rId5" cstate="print"/>
            <a:stretch>
              <a:fillRect/>
            </a:stretch>
          </p:blipFill>
          <p:spPr>
            <a:xfrm>
              <a:off x="533400" y="5791200"/>
              <a:ext cx="1219200" cy="675216"/>
            </a:xfrm>
            <a:prstGeom prst="rect">
              <a:avLst/>
            </a:prstGeom>
          </p:spPr>
        </p:pic>
        <p:pic>
          <p:nvPicPr>
            <p:cNvPr id="12" name="Picture 11" descr="Logo  V+â-¡ctor.jpg"/>
            <p:cNvPicPr>
              <a:picLocks noChangeAspect="1"/>
            </p:cNvPicPr>
            <p:nvPr/>
          </p:nvPicPr>
          <p:blipFill>
            <a:blip r:embed="rId6" cstate="print"/>
            <a:stretch>
              <a:fillRect/>
            </a:stretch>
          </p:blipFill>
          <p:spPr>
            <a:xfrm>
              <a:off x="1752600" y="5791200"/>
              <a:ext cx="762000" cy="627980"/>
            </a:xfrm>
            <a:prstGeom prst="rect">
              <a:avLst/>
            </a:prstGeom>
          </p:spPr>
        </p:pic>
      </p:grpSp>
      <p:sp>
        <p:nvSpPr>
          <p:cNvPr id="13" name="TextBox 12"/>
          <p:cNvSpPr txBox="1"/>
          <p:nvPr/>
        </p:nvSpPr>
        <p:spPr>
          <a:xfrm>
            <a:off x="914400" y="4191000"/>
            <a:ext cx="1447800" cy="261610"/>
          </a:xfrm>
          <a:prstGeom prst="rect">
            <a:avLst/>
          </a:prstGeom>
          <a:noFill/>
        </p:spPr>
        <p:txBody>
          <a:bodyPr wrap="square" rtlCol="0">
            <a:spAutoFit/>
          </a:bodyPr>
          <a:lstStyle/>
          <a:p>
            <a:pPr marL="342900" indent="-342900" algn="ctr"/>
            <a:r>
              <a:rPr lang="en-US" sz="1100" dirty="0" smtClean="0"/>
              <a:t>The Water Tower</a:t>
            </a:r>
          </a:p>
        </p:txBody>
      </p:sp>
      <p:sp>
        <p:nvSpPr>
          <p:cNvPr id="15" name="TextBox 14"/>
          <p:cNvSpPr txBox="1"/>
          <p:nvPr/>
        </p:nvSpPr>
        <p:spPr>
          <a:xfrm>
            <a:off x="6324600" y="4648200"/>
            <a:ext cx="1828800" cy="261610"/>
          </a:xfrm>
          <a:prstGeom prst="rect">
            <a:avLst/>
          </a:prstGeom>
          <a:noFill/>
        </p:spPr>
        <p:txBody>
          <a:bodyPr wrap="square" rtlCol="0">
            <a:spAutoFit/>
          </a:bodyPr>
          <a:lstStyle/>
          <a:p>
            <a:r>
              <a:rPr lang="en-US" sz="1100" dirty="0" smtClean="0"/>
              <a:t>The Arch of Triumph</a:t>
            </a:r>
            <a:endParaRPr lang="en-US" sz="1100" dirty="0"/>
          </a:p>
        </p:txBody>
      </p:sp>
      <p:sp>
        <p:nvSpPr>
          <p:cNvPr id="16" name="TextBox 15"/>
          <p:cNvSpPr txBox="1"/>
          <p:nvPr/>
        </p:nvSpPr>
        <p:spPr>
          <a:xfrm>
            <a:off x="3124200" y="5943600"/>
            <a:ext cx="2057400" cy="261610"/>
          </a:xfrm>
          <a:prstGeom prst="rect">
            <a:avLst/>
          </a:prstGeom>
          <a:noFill/>
        </p:spPr>
        <p:txBody>
          <a:bodyPr wrap="square" rtlCol="0">
            <a:spAutoFit/>
          </a:bodyPr>
          <a:lstStyle/>
          <a:p>
            <a:r>
              <a:rPr lang="en-US" sz="1100" dirty="0" smtClean="0"/>
              <a:t>The Statue of Liberty</a:t>
            </a:r>
            <a:endParaRPr lang="en-US" sz="1100" dirty="0"/>
          </a:p>
        </p:txBody>
      </p:sp>
      <p:sp>
        <p:nvSpPr>
          <p:cNvPr id="17" name="Oval 16"/>
          <p:cNvSpPr/>
          <p:nvPr/>
        </p:nvSpPr>
        <p:spPr>
          <a:xfrm>
            <a:off x="2971800" y="762000"/>
            <a:ext cx="2895600" cy="2057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a:r>
              <a:rPr lang="en-US" sz="1200" dirty="0" smtClean="0"/>
              <a:t>The Reconciliation Park</a:t>
            </a:r>
          </a:p>
          <a:p>
            <a:pPr marL="342900" indent="-342900" algn="just"/>
            <a:r>
              <a:rPr lang="en-US" sz="1200" dirty="0" smtClean="0"/>
              <a:t>where you can see the</a:t>
            </a:r>
          </a:p>
          <a:p>
            <a:pPr marL="342900" indent="-342900" algn="just"/>
            <a:r>
              <a:rPr lang="en-US" sz="1200" dirty="0" smtClean="0"/>
              <a:t>Statue of Liberty and</a:t>
            </a:r>
          </a:p>
          <a:p>
            <a:pPr marL="342900" indent="-342900" algn="just"/>
            <a:r>
              <a:rPr lang="en-US" sz="1200" dirty="0" smtClean="0"/>
              <a:t>the Arch of Triumph are</a:t>
            </a:r>
          </a:p>
          <a:p>
            <a:pPr marL="342900" indent="-342900" algn="just"/>
            <a:r>
              <a:rPr lang="en-US" sz="1200" dirty="0" smtClean="0"/>
              <a:t>a symbol of friendship</a:t>
            </a:r>
          </a:p>
          <a:p>
            <a:pPr marL="342900" indent="-342900" algn="just"/>
            <a:r>
              <a:rPr lang="en-US" sz="1200" dirty="0" smtClean="0"/>
              <a:t>between the Romanian</a:t>
            </a:r>
          </a:p>
          <a:p>
            <a:pPr marL="342900" indent="-342900"/>
            <a:r>
              <a:rPr lang="en-US" sz="1200" dirty="0" smtClean="0"/>
              <a:t>and the Hungarian people.</a:t>
            </a:r>
            <a:endParaRPr lang="en-US" sz="1200" dirty="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DSC_1507.JPG"/>
          <p:cNvPicPr>
            <a:picLocks noChangeAspect="1"/>
          </p:cNvPicPr>
          <p:nvPr/>
        </p:nvPicPr>
        <p:blipFill>
          <a:blip r:embed="rId3" cstate="print">
            <a:lum bright="-23000" contrast="-6000"/>
          </a:blip>
          <a:stretch>
            <a:fillRect/>
          </a:stretch>
        </p:blipFill>
        <p:spPr>
          <a:xfrm>
            <a:off x="1905000" y="609600"/>
            <a:ext cx="5257800" cy="3495877"/>
          </a:xfrm>
          <a:prstGeom prst="roundRect">
            <a:avLst/>
          </a:prstGeom>
          <a:effectLst>
            <a:innerShdw blurRad="63500" dist="50800" dir="13500000">
              <a:prstClr val="black">
                <a:alpha val="50000"/>
              </a:prstClr>
            </a:innerShdw>
          </a:effectLst>
        </p:spPr>
      </p:pic>
      <p:grpSp>
        <p:nvGrpSpPr>
          <p:cNvPr id="6" name="Group 5"/>
          <p:cNvGrpSpPr/>
          <p:nvPr/>
        </p:nvGrpSpPr>
        <p:grpSpPr>
          <a:xfrm>
            <a:off x="381000" y="5715000"/>
            <a:ext cx="1981200" cy="675216"/>
            <a:chOff x="533400" y="5791200"/>
            <a:chExt cx="1981200" cy="675216"/>
          </a:xfrm>
        </p:grpSpPr>
        <p:pic>
          <p:nvPicPr>
            <p:cNvPr id="7" name="Picture 6" descr="LLP Comenius.jpg"/>
            <p:cNvPicPr>
              <a:picLocks noChangeAspect="1"/>
            </p:cNvPicPr>
            <p:nvPr/>
          </p:nvPicPr>
          <p:blipFill>
            <a:blip r:embed="rId4" cstate="print"/>
            <a:stretch>
              <a:fillRect/>
            </a:stretch>
          </p:blipFill>
          <p:spPr>
            <a:xfrm>
              <a:off x="533400" y="5791200"/>
              <a:ext cx="1219200" cy="675216"/>
            </a:xfrm>
            <a:prstGeom prst="rect">
              <a:avLst/>
            </a:prstGeom>
          </p:spPr>
        </p:pic>
        <p:pic>
          <p:nvPicPr>
            <p:cNvPr id="8" name="Picture 7" descr="Logo  V+â-¡ctor.jpg"/>
            <p:cNvPicPr>
              <a:picLocks noChangeAspect="1"/>
            </p:cNvPicPr>
            <p:nvPr/>
          </p:nvPicPr>
          <p:blipFill>
            <a:blip r:embed="rId5" cstate="print"/>
            <a:stretch>
              <a:fillRect/>
            </a:stretch>
          </p:blipFill>
          <p:spPr>
            <a:xfrm>
              <a:off x="1752600" y="5791200"/>
              <a:ext cx="762000" cy="627980"/>
            </a:xfrm>
            <a:prstGeom prst="rect">
              <a:avLst/>
            </a:prstGeom>
          </p:spPr>
        </p:pic>
      </p:grpSp>
      <p:sp>
        <p:nvSpPr>
          <p:cNvPr id="12" name="Horizontal Scroll 11"/>
          <p:cNvSpPr/>
          <p:nvPr/>
        </p:nvSpPr>
        <p:spPr>
          <a:xfrm>
            <a:off x="1524000" y="3962400"/>
            <a:ext cx="6248400" cy="171907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smtClean="0"/>
              <a:t>The </a:t>
            </a:r>
            <a:r>
              <a:rPr lang="en-US" sz="1400" dirty="0" smtClean="0">
                <a:solidFill>
                  <a:srgbClr val="4825DF"/>
                </a:solidFill>
                <a:latin typeface="Kristen ITC" pitchFamily="66" charset="0"/>
              </a:rPr>
              <a:t>Fortified Town of Arad </a:t>
            </a:r>
            <a:r>
              <a:rPr lang="en-US" sz="1600" dirty="0" smtClean="0"/>
              <a:t>is one of the most important historical monuments in the West Side of the country.</a:t>
            </a:r>
            <a:br>
              <a:rPr lang="en-US" sz="1600" dirty="0" smtClean="0"/>
            </a:br>
            <a:r>
              <a:rPr lang="en-US" sz="1600" dirty="0" smtClean="0"/>
              <a:t>Built in the second half of the 17th century, the fortification was considered to be a very important military building. It has the shape of a star.</a:t>
            </a:r>
            <a:endParaRPr lang="en-US" sz="1600"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6347.JPG"/>
          <p:cNvPicPr>
            <a:picLocks noChangeAspect="1"/>
          </p:cNvPicPr>
          <p:nvPr/>
        </p:nvPicPr>
        <p:blipFill>
          <a:blip r:embed="rId2" cstate="print"/>
          <a:stretch>
            <a:fillRect/>
          </a:stretch>
        </p:blipFill>
        <p:spPr>
          <a:xfrm>
            <a:off x="4724400" y="3048000"/>
            <a:ext cx="4023360" cy="3017520"/>
          </a:xfrm>
          <a:prstGeom prst="round2Same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descr="IMG_6409.JPG"/>
          <p:cNvPicPr>
            <a:picLocks noChangeAspect="1"/>
          </p:cNvPicPr>
          <p:nvPr/>
        </p:nvPicPr>
        <p:blipFill>
          <a:blip r:embed="rId3" cstate="print"/>
          <a:stretch>
            <a:fillRect/>
          </a:stretch>
        </p:blipFill>
        <p:spPr>
          <a:xfrm>
            <a:off x="533400" y="533400"/>
            <a:ext cx="4023360" cy="3017520"/>
          </a:xfrm>
          <a:prstGeom prst="round2Same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0" name="Group 9"/>
          <p:cNvGrpSpPr/>
          <p:nvPr/>
        </p:nvGrpSpPr>
        <p:grpSpPr>
          <a:xfrm>
            <a:off x="457200" y="5562600"/>
            <a:ext cx="1981200" cy="675216"/>
            <a:chOff x="533400" y="5791200"/>
            <a:chExt cx="1981200" cy="675216"/>
          </a:xfrm>
        </p:grpSpPr>
        <p:pic>
          <p:nvPicPr>
            <p:cNvPr id="11" name="Picture 10" descr="LLP Comenius.jpg"/>
            <p:cNvPicPr>
              <a:picLocks noChangeAspect="1"/>
            </p:cNvPicPr>
            <p:nvPr/>
          </p:nvPicPr>
          <p:blipFill>
            <a:blip r:embed="rId4" cstate="print"/>
            <a:stretch>
              <a:fillRect/>
            </a:stretch>
          </p:blipFill>
          <p:spPr>
            <a:xfrm>
              <a:off x="533400" y="5791200"/>
              <a:ext cx="1219200" cy="675216"/>
            </a:xfrm>
            <a:prstGeom prst="rect">
              <a:avLst/>
            </a:prstGeom>
          </p:spPr>
        </p:pic>
        <p:pic>
          <p:nvPicPr>
            <p:cNvPr id="12" name="Picture 11" descr="Logo  V+â-¡ctor.jpg"/>
            <p:cNvPicPr>
              <a:picLocks noChangeAspect="1"/>
            </p:cNvPicPr>
            <p:nvPr/>
          </p:nvPicPr>
          <p:blipFill>
            <a:blip r:embed="rId5" cstate="print"/>
            <a:stretch>
              <a:fillRect/>
            </a:stretch>
          </p:blipFill>
          <p:spPr>
            <a:xfrm>
              <a:off x="1752600" y="5791200"/>
              <a:ext cx="762000" cy="627980"/>
            </a:xfrm>
            <a:prstGeom prst="rect">
              <a:avLst/>
            </a:prstGeom>
          </p:spPr>
        </p:pic>
      </p:grpSp>
      <p:sp>
        <p:nvSpPr>
          <p:cNvPr id="13" name="Rounded Rectangle 12"/>
          <p:cNvSpPr/>
          <p:nvPr/>
        </p:nvSpPr>
        <p:spPr>
          <a:xfrm>
            <a:off x="533400" y="3657600"/>
            <a:ext cx="37338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This is the </a:t>
            </a:r>
            <a:r>
              <a:rPr lang="en-US" sz="1600" dirty="0" err="1" smtClean="0">
                <a:solidFill>
                  <a:srgbClr val="4825DF"/>
                </a:solidFill>
                <a:latin typeface="Kristen ITC" pitchFamily="66" charset="0"/>
              </a:rPr>
              <a:t>Hodos-Bodrog</a:t>
            </a:r>
            <a:r>
              <a:rPr lang="en-US" sz="1600" dirty="0" smtClean="0">
                <a:solidFill>
                  <a:srgbClr val="4825DF"/>
                </a:solidFill>
                <a:latin typeface="Kristen ITC" pitchFamily="66" charset="0"/>
              </a:rPr>
              <a:t> </a:t>
            </a:r>
            <a:r>
              <a:rPr lang="en-US" sz="1600" dirty="0" smtClean="0"/>
              <a:t>orthodox monastery situated at a distance of 15 km from Arad city. It is one of the oldest monasteries in our country. (1177)</a:t>
            </a:r>
            <a:endParaRPr lang="en-US" sz="1600" dirty="0"/>
          </a:p>
        </p:txBody>
      </p:sp>
      <p:sp>
        <p:nvSpPr>
          <p:cNvPr id="14" name="Rounded Rectangle 13"/>
          <p:cNvSpPr/>
          <p:nvPr/>
        </p:nvSpPr>
        <p:spPr>
          <a:xfrm>
            <a:off x="5029200" y="914400"/>
            <a:ext cx="35814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600" dirty="0" smtClean="0"/>
              <a:t>Situated at 36 km west of Arad, </a:t>
            </a:r>
            <a:r>
              <a:rPr lang="en-US" sz="1600" dirty="0" err="1" smtClean="0">
                <a:solidFill>
                  <a:srgbClr val="4825DF"/>
                </a:solidFill>
                <a:latin typeface="Kristen ITC" pitchFamily="66" charset="0"/>
              </a:rPr>
              <a:t>Bezdin</a:t>
            </a:r>
            <a:r>
              <a:rPr lang="en-US" sz="1600" dirty="0" smtClean="0"/>
              <a:t> is a Serbian monastery which dates back to 1539.</a:t>
            </a:r>
            <a:endParaRPr lang="en-US" sz="1600" dirty="0"/>
          </a:p>
        </p:txBody>
      </p:sp>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descr="221.jpg"/>
          <p:cNvPicPr>
            <a:picLocks noChangeAspect="1"/>
          </p:cNvPicPr>
          <p:nvPr/>
        </p:nvPicPr>
        <p:blipFill>
          <a:blip r:embed="rId2" cstate="print"/>
          <a:stretch>
            <a:fillRect/>
          </a:stretch>
        </p:blipFill>
        <p:spPr>
          <a:xfrm>
            <a:off x="304800" y="304800"/>
            <a:ext cx="8534400" cy="621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rad-cetatea-siria_dde51eb3a05ee6.jpg"/>
          <p:cNvPicPr>
            <a:picLocks noChangeAspect="1"/>
          </p:cNvPicPr>
          <p:nvPr/>
        </p:nvPicPr>
        <p:blipFill>
          <a:blip r:embed="rId3" cstate="print"/>
          <a:stretch>
            <a:fillRect/>
          </a:stretch>
        </p:blipFill>
        <p:spPr>
          <a:xfrm>
            <a:off x="381000" y="381000"/>
            <a:ext cx="4038600" cy="3028950"/>
          </a:xfrm>
          <a:prstGeom prst="roundRect">
            <a:avLst/>
          </a:prstGeom>
          <a:ln>
            <a:noFill/>
          </a:ln>
          <a:effectLst>
            <a:outerShdw blurRad="292100" dist="139700" dir="2700000" algn="tl" rotWithShape="0">
              <a:srgbClr val="333333">
                <a:alpha val="65000"/>
              </a:srgbClr>
            </a:outerShdw>
          </a:effectLst>
        </p:spPr>
      </p:pic>
      <p:pic>
        <p:nvPicPr>
          <p:cNvPr id="10" name="Picture 9" descr="20566668.jpg"/>
          <p:cNvPicPr>
            <a:picLocks noChangeAspect="1"/>
          </p:cNvPicPr>
          <p:nvPr/>
        </p:nvPicPr>
        <p:blipFill>
          <a:blip r:embed="rId4" cstate="print"/>
          <a:stretch>
            <a:fillRect/>
          </a:stretch>
        </p:blipFill>
        <p:spPr>
          <a:xfrm>
            <a:off x="4267200" y="3048000"/>
            <a:ext cx="4419600" cy="3314700"/>
          </a:xfrm>
          <a:prstGeom prst="round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609600" y="4038600"/>
            <a:ext cx="3276600" cy="1371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If you go to </a:t>
            </a:r>
            <a:r>
              <a:rPr lang="en-US" sz="1600" dirty="0" err="1" smtClean="0"/>
              <a:t>Siria</a:t>
            </a:r>
            <a:r>
              <a:rPr lang="en-US" sz="1600" dirty="0" smtClean="0"/>
              <a:t> you can go paragliding, if you are into extreme sports or visit the </a:t>
            </a:r>
            <a:r>
              <a:rPr lang="en-US" sz="1600" dirty="0" err="1" smtClean="0">
                <a:solidFill>
                  <a:srgbClr val="4825DF"/>
                </a:solidFill>
                <a:latin typeface="Kristen ITC" pitchFamily="66" charset="0"/>
              </a:rPr>
              <a:t>Feredeu</a:t>
            </a:r>
            <a:r>
              <a:rPr lang="en-US" sz="1600" dirty="0" smtClean="0">
                <a:solidFill>
                  <a:srgbClr val="4825DF"/>
                </a:solidFill>
                <a:latin typeface="Kristen ITC" pitchFamily="66" charset="0"/>
              </a:rPr>
              <a:t> Monastery </a:t>
            </a:r>
            <a:r>
              <a:rPr lang="en-US" sz="1600" dirty="0" smtClean="0"/>
              <a:t>in the </a:t>
            </a:r>
            <a:r>
              <a:rPr lang="en-US" sz="1600" dirty="0" err="1" smtClean="0"/>
              <a:t>neighbourhood</a:t>
            </a:r>
            <a:r>
              <a:rPr lang="en-US" sz="1600" dirty="0" smtClean="0"/>
              <a:t>.</a:t>
            </a:r>
            <a:endParaRPr lang="en-US" sz="1600" dirty="0"/>
          </a:p>
        </p:txBody>
      </p:sp>
      <p:sp>
        <p:nvSpPr>
          <p:cNvPr id="12" name="Freeform 11"/>
          <p:cNvSpPr/>
          <p:nvPr/>
        </p:nvSpPr>
        <p:spPr>
          <a:xfrm>
            <a:off x="4800600" y="533400"/>
            <a:ext cx="3429000" cy="1447800"/>
          </a:xfrm>
          <a:custGeom>
            <a:avLst/>
            <a:gdLst>
              <a:gd name="connsiteX0" fmla="*/ 0 w 2895600"/>
              <a:gd name="connsiteY0" fmla="*/ 228605 h 1371600"/>
              <a:gd name="connsiteX1" fmla="*/ 66957 w 2895600"/>
              <a:gd name="connsiteY1" fmla="*/ 66957 h 1371600"/>
              <a:gd name="connsiteX2" fmla="*/ 228605 w 2895600"/>
              <a:gd name="connsiteY2" fmla="*/ 0 h 1371600"/>
              <a:gd name="connsiteX3" fmla="*/ 2666995 w 2895600"/>
              <a:gd name="connsiteY3" fmla="*/ 0 h 1371600"/>
              <a:gd name="connsiteX4" fmla="*/ 2828643 w 2895600"/>
              <a:gd name="connsiteY4" fmla="*/ 66957 h 1371600"/>
              <a:gd name="connsiteX5" fmla="*/ 2895600 w 2895600"/>
              <a:gd name="connsiteY5" fmla="*/ 228605 h 1371600"/>
              <a:gd name="connsiteX6" fmla="*/ 2895600 w 2895600"/>
              <a:gd name="connsiteY6" fmla="*/ 1142995 h 1371600"/>
              <a:gd name="connsiteX7" fmla="*/ 2828643 w 2895600"/>
              <a:gd name="connsiteY7" fmla="*/ 1304643 h 1371600"/>
              <a:gd name="connsiteX8" fmla="*/ 2666995 w 2895600"/>
              <a:gd name="connsiteY8" fmla="*/ 1371600 h 1371600"/>
              <a:gd name="connsiteX9" fmla="*/ 228605 w 2895600"/>
              <a:gd name="connsiteY9" fmla="*/ 1371600 h 1371600"/>
              <a:gd name="connsiteX10" fmla="*/ 66957 w 2895600"/>
              <a:gd name="connsiteY10" fmla="*/ 1304643 h 1371600"/>
              <a:gd name="connsiteX11" fmla="*/ 0 w 2895600"/>
              <a:gd name="connsiteY11" fmla="*/ 1142995 h 1371600"/>
              <a:gd name="connsiteX12" fmla="*/ 0 w 2895600"/>
              <a:gd name="connsiteY12" fmla="*/ 22860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5600" h="1371600">
                <a:moveTo>
                  <a:pt x="0" y="228605"/>
                </a:moveTo>
                <a:cubicBezTo>
                  <a:pt x="0" y="167975"/>
                  <a:pt x="24085" y="109829"/>
                  <a:pt x="66957" y="66957"/>
                </a:cubicBezTo>
                <a:cubicBezTo>
                  <a:pt x="109829" y="24085"/>
                  <a:pt x="167975" y="0"/>
                  <a:pt x="228605" y="0"/>
                </a:cubicBezTo>
                <a:lnTo>
                  <a:pt x="2666995" y="0"/>
                </a:lnTo>
                <a:cubicBezTo>
                  <a:pt x="2727625" y="0"/>
                  <a:pt x="2785771" y="24085"/>
                  <a:pt x="2828643" y="66957"/>
                </a:cubicBezTo>
                <a:cubicBezTo>
                  <a:pt x="2871515" y="109829"/>
                  <a:pt x="2895600" y="167975"/>
                  <a:pt x="2895600" y="228605"/>
                </a:cubicBezTo>
                <a:lnTo>
                  <a:pt x="2895600" y="1142995"/>
                </a:lnTo>
                <a:cubicBezTo>
                  <a:pt x="2895600" y="1203625"/>
                  <a:pt x="2871515" y="1261771"/>
                  <a:pt x="2828643" y="1304643"/>
                </a:cubicBezTo>
                <a:cubicBezTo>
                  <a:pt x="2785771" y="1347515"/>
                  <a:pt x="2727625" y="1371600"/>
                  <a:pt x="2666995" y="1371600"/>
                </a:cubicBezTo>
                <a:lnTo>
                  <a:pt x="228605" y="1371600"/>
                </a:lnTo>
                <a:cubicBezTo>
                  <a:pt x="167975" y="1371600"/>
                  <a:pt x="109829" y="1347515"/>
                  <a:pt x="66957" y="1304643"/>
                </a:cubicBezTo>
                <a:cubicBezTo>
                  <a:pt x="24085" y="1261771"/>
                  <a:pt x="0" y="1203625"/>
                  <a:pt x="0" y="1142995"/>
                </a:cubicBezTo>
                <a:lnTo>
                  <a:pt x="0" y="228605"/>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rgbClr val="4825DF"/>
              </a:solidFill>
              <a:latin typeface="Kristen ITC" pitchFamily="66" charset="0"/>
            </a:endParaRPr>
          </a:p>
          <a:p>
            <a:pPr algn="ctr"/>
            <a:r>
              <a:rPr lang="en-US" sz="1600" dirty="0" err="1" smtClean="0">
                <a:solidFill>
                  <a:srgbClr val="4825DF"/>
                </a:solidFill>
                <a:latin typeface="Kristen ITC" pitchFamily="66" charset="0"/>
              </a:rPr>
              <a:t>Siria</a:t>
            </a:r>
            <a:r>
              <a:rPr lang="en-US" sz="1600" dirty="0" smtClean="0">
                <a:solidFill>
                  <a:srgbClr val="4825DF"/>
                </a:solidFill>
                <a:latin typeface="Kristen ITC" pitchFamily="66" charset="0"/>
              </a:rPr>
              <a:t> fortress </a:t>
            </a:r>
            <a:r>
              <a:rPr lang="en-US" sz="1600" dirty="0" smtClean="0"/>
              <a:t>dates from the 13th century It was considered to be an important strategic and economic point of the region.</a:t>
            </a:r>
            <a:r>
              <a:rPr lang="en-US" dirty="0" smtClean="0"/>
              <a:t/>
            </a:r>
            <a:br>
              <a:rPr lang="en-US" dirty="0" smtClean="0"/>
            </a:br>
            <a:endParaRPr lang="en-US" dirty="0"/>
          </a:p>
        </p:txBody>
      </p:sp>
      <p:grpSp>
        <p:nvGrpSpPr>
          <p:cNvPr id="14" name="Group 13"/>
          <p:cNvGrpSpPr/>
          <p:nvPr/>
        </p:nvGrpSpPr>
        <p:grpSpPr>
          <a:xfrm>
            <a:off x="381000" y="5638800"/>
            <a:ext cx="1981200" cy="675216"/>
            <a:chOff x="533400" y="5791200"/>
            <a:chExt cx="1981200" cy="675216"/>
          </a:xfrm>
        </p:grpSpPr>
        <p:pic>
          <p:nvPicPr>
            <p:cNvPr id="15" name="Picture 14" descr="LLP Comenius.jpg"/>
            <p:cNvPicPr>
              <a:picLocks noChangeAspect="1"/>
            </p:cNvPicPr>
            <p:nvPr/>
          </p:nvPicPr>
          <p:blipFill>
            <a:blip r:embed="rId5" cstate="print"/>
            <a:stretch>
              <a:fillRect/>
            </a:stretch>
          </p:blipFill>
          <p:spPr>
            <a:xfrm>
              <a:off x="533400" y="5791200"/>
              <a:ext cx="1219200" cy="675216"/>
            </a:xfrm>
            <a:prstGeom prst="rect">
              <a:avLst/>
            </a:prstGeom>
          </p:spPr>
        </p:pic>
        <p:pic>
          <p:nvPicPr>
            <p:cNvPr id="16" name="Picture 15" descr="Logo  V+â-¡ctor.jpg"/>
            <p:cNvPicPr>
              <a:picLocks noChangeAspect="1"/>
            </p:cNvPicPr>
            <p:nvPr/>
          </p:nvPicPr>
          <p:blipFill>
            <a:blip r:embed="rId6" cstate="print"/>
            <a:stretch>
              <a:fillRect/>
            </a:stretch>
          </p:blipFill>
          <p:spPr>
            <a:xfrm>
              <a:off x="1752600" y="5791200"/>
              <a:ext cx="762000" cy="627980"/>
            </a:xfrm>
            <a:prstGeom prst="rect">
              <a:avLst/>
            </a:prstGeom>
          </p:spPr>
        </p:pic>
      </p:grpSp>
      <p:sp>
        <p:nvSpPr>
          <p:cNvPr id="13" name="Left Arrow 12"/>
          <p:cNvSpPr/>
          <p:nvPr/>
        </p:nvSpPr>
        <p:spPr>
          <a:xfrm>
            <a:off x="4343400" y="1219200"/>
            <a:ext cx="609600" cy="304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ight Arrow 17"/>
          <p:cNvSpPr/>
          <p:nvPr/>
        </p:nvSpPr>
        <p:spPr>
          <a:xfrm>
            <a:off x="3810000" y="4648200"/>
            <a:ext cx="762000" cy="3810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9" name="Text Placeholder 8"/>
          <p:cNvSpPr>
            <a:spLocks noGrp="1"/>
          </p:cNvSpPr>
          <p:nvPr>
            <p:ph type="body" idx="1"/>
          </p:nvPr>
        </p:nvSpPr>
        <p:spPr/>
        <p:txBody>
          <a:bodyPr/>
          <a:lstStyle/>
          <a:p>
            <a:r>
              <a:rPr lang="en-US" sz="4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LIPOVA</a:t>
            </a:r>
            <a:endParaRPr lang="en-US" sz="4000" dirty="0"/>
          </a:p>
        </p:txBody>
      </p:sp>
      <p:pic>
        <p:nvPicPr>
          <p:cNvPr id="7" name="Content Placeholder 6" descr="Bazarul%20Turcesc%20Lipova.jpg"/>
          <p:cNvPicPr>
            <a:picLocks noGrp="1" noChangeAspect="1"/>
          </p:cNvPicPr>
          <p:nvPr>
            <p:ph sz="quarter" idx="2"/>
          </p:nvPr>
        </p:nvPicPr>
        <p:blipFill>
          <a:blip r:embed="rId3" cstate="print"/>
          <a:stretch>
            <a:fillRect/>
          </a:stretch>
        </p:blipFill>
        <p:spPr>
          <a:xfrm>
            <a:off x="533400" y="1371600"/>
            <a:ext cx="3930650" cy="2952031"/>
          </a:xfrm>
          <a:prstGeom prst="rect">
            <a:avLst/>
          </a:prstGeom>
          <a:ln>
            <a:noFill/>
          </a:ln>
          <a:effectLst>
            <a:softEdge rad="112500"/>
          </a:effectLst>
        </p:spPr>
      </p:pic>
      <p:pic>
        <p:nvPicPr>
          <p:cNvPr id="8" name="Content Placeholder 7" descr="P8290280.JPG"/>
          <p:cNvPicPr>
            <a:picLocks noGrp="1" noChangeAspect="1"/>
          </p:cNvPicPr>
          <p:nvPr>
            <p:ph sz="quarter" idx="4"/>
          </p:nvPr>
        </p:nvPicPr>
        <p:blipFill>
          <a:blip r:embed="rId4" cstate="print"/>
          <a:stretch>
            <a:fillRect/>
          </a:stretch>
        </p:blipFill>
        <p:spPr>
          <a:xfrm>
            <a:off x="4800600" y="2971800"/>
            <a:ext cx="3930650" cy="2947988"/>
          </a:xfrm>
          <a:prstGeom prst="rect">
            <a:avLst/>
          </a:prstGeom>
          <a:ln>
            <a:noFill/>
          </a:ln>
          <a:effectLst>
            <a:softEdge rad="112500"/>
          </a:effectLst>
        </p:spPr>
      </p:pic>
      <p:sp>
        <p:nvSpPr>
          <p:cNvPr id="12" name="Explosion 1 11"/>
          <p:cNvSpPr/>
          <p:nvPr/>
        </p:nvSpPr>
        <p:spPr>
          <a:xfrm>
            <a:off x="4953000" y="457200"/>
            <a:ext cx="3886200" cy="29718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p>
          <a:p>
            <a:pPr algn="ctr"/>
            <a:r>
              <a:rPr lang="en-US" sz="1400" dirty="0" smtClean="0"/>
              <a:t>The </a:t>
            </a:r>
            <a:r>
              <a:rPr lang="en-US" sz="1400" i="1" dirty="0" err="1" smtClean="0">
                <a:solidFill>
                  <a:srgbClr val="4825DF"/>
                </a:solidFill>
                <a:latin typeface="Kristen ITC" pitchFamily="66" charset="0"/>
              </a:rPr>
              <a:t>Soimos</a:t>
            </a:r>
            <a:r>
              <a:rPr lang="en-US" sz="1400" i="1" dirty="0" smtClean="0">
                <a:solidFill>
                  <a:srgbClr val="4825DF"/>
                </a:solidFill>
                <a:latin typeface="Kristen ITC" pitchFamily="66" charset="0"/>
              </a:rPr>
              <a:t> Fortress</a:t>
            </a:r>
            <a:r>
              <a:rPr lang="en-US" sz="1400" dirty="0" smtClean="0">
                <a:solidFill>
                  <a:schemeClr val="tx1"/>
                </a:solidFill>
                <a:latin typeface="Kristen ITC" pitchFamily="66" charset="0"/>
              </a:rPr>
              <a:t>, </a:t>
            </a:r>
            <a:r>
              <a:rPr lang="en-US" sz="1400" dirty="0" smtClean="0"/>
              <a:t>situated in the village of </a:t>
            </a:r>
            <a:r>
              <a:rPr lang="en-US" sz="1400" dirty="0" err="1" smtClean="0"/>
              <a:t>Şoimoş</a:t>
            </a:r>
            <a:r>
              <a:rPr lang="en-US" sz="1400" dirty="0" smtClean="0"/>
              <a:t>, now part of the town of </a:t>
            </a:r>
            <a:r>
              <a:rPr lang="en-US" sz="1400" dirty="0" err="1" smtClean="0"/>
              <a:t>Lipova</a:t>
            </a:r>
            <a:r>
              <a:rPr lang="en-US" sz="1400" dirty="0" smtClean="0"/>
              <a:t>, was built at the end of the 13</a:t>
            </a:r>
            <a:r>
              <a:rPr lang="en-US" sz="1400" baseline="30000" dirty="0" smtClean="0"/>
              <a:t>th</a:t>
            </a:r>
            <a:r>
              <a:rPr lang="en-US" sz="1400" dirty="0" smtClean="0"/>
              <a:t> century.</a:t>
            </a:r>
            <a:endParaRPr lang="en-US" sz="1400" dirty="0"/>
          </a:p>
        </p:txBody>
      </p:sp>
      <p:grpSp>
        <p:nvGrpSpPr>
          <p:cNvPr id="11" name="Group 10"/>
          <p:cNvGrpSpPr/>
          <p:nvPr/>
        </p:nvGrpSpPr>
        <p:grpSpPr>
          <a:xfrm>
            <a:off x="381000" y="5638800"/>
            <a:ext cx="1981200" cy="675216"/>
            <a:chOff x="533400" y="5791200"/>
            <a:chExt cx="1981200" cy="675216"/>
          </a:xfrm>
        </p:grpSpPr>
        <p:pic>
          <p:nvPicPr>
            <p:cNvPr id="13" name="Picture 12" descr="LLP Comenius.jpg"/>
            <p:cNvPicPr>
              <a:picLocks noChangeAspect="1"/>
            </p:cNvPicPr>
            <p:nvPr/>
          </p:nvPicPr>
          <p:blipFill>
            <a:blip r:embed="rId5" cstate="print"/>
            <a:stretch>
              <a:fillRect/>
            </a:stretch>
          </p:blipFill>
          <p:spPr>
            <a:xfrm>
              <a:off x="533400" y="5791200"/>
              <a:ext cx="1219200" cy="675216"/>
            </a:xfrm>
            <a:prstGeom prst="rect">
              <a:avLst/>
            </a:prstGeom>
          </p:spPr>
        </p:pic>
        <p:pic>
          <p:nvPicPr>
            <p:cNvPr id="15" name="Picture 14" descr="Logo  V+â-¡ctor.jpg"/>
            <p:cNvPicPr>
              <a:picLocks noChangeAspect="1"/>
            </p:cNvPicPr>
            <p:nvPr/>
          </p:nvPicPr>
          <p:blipFill>
            <a:blip r:embed="rId6" cstate="print"/>
            <a:stretch>
              <a:fillRect/>
            </a:stretch>
          </p:blipFill>
          <p:spPr>
            <a:xfrm>
              <a:off x="1752600" y="5791200"/>
              <a:ext cx="762000" cy="627980"/>
            </a:xfrm>
            <a:prstGeom prst="rect">
              <a:avLst/>
            </a:prstGeom>
          </p:spPr>
        </p:pic>
      </p:grpSp>
      <p:sp>
        <p:nvSpPr>
          <p:cNvPr id="14" name="Explosion 1 13"/>
          <p:cNvSpPr/>
          <p:nvPr/>
        </p:nvSpPr>
        <p:spPr>
          <a:xfrm>
            <a:off x="1828800" y="3733800"/>
            <a:ext cx="3200400" cy="25146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4825DF"/>
                </a:solidFill>
                <a:latin typeface="Kristen ITC" pitchFamily="66" charset="0"/>
              </a:rPr>
              <a:t>The Turkish Bazaar </a:t>
            </a:r>
            <a:r>
              <a:rPr lang="en-US" sz="1400" dirty="0" smtClean="0"/>
              <a:t>is a symbol of the Ottoman rule in the 17</a:t>
            </a:r>
            <a:r>
              <a:rPr lang="en-US" sz="1400" baseline="30000" dirty="0" smtClean="0"/>
              <a:t>th</a:t>
            </a:r>
            <a:r>
              <a:rPr lang="en-US" sz="1400" dirty="0" smtClean="0"/>
              <a:t> century.</a:t>
            </a:r>
            <a:endParaRPr lang="en-US" sz="1400" dirty="0"/>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pic>
        <p:nvPicPr>
          <p:cNvPr id="10" name="Picture 9" descr="166_example.jpg"/>
          <p:cNvPicPr>
            <a:picLocks noChangeAspect="1"/>
          </p:cNvPicPr>
          <p:nvPr/>
        </p:nvPicPr>
        <p:blipFill>
          <a:blip r:embed="rId2" cstate="print"/>
          <a:stretch>
            <a:fillRect/>
          </a:stretch>
        </p:blipFill>
        <p:spPr>
          <a:xfrm>
            <a:off x="381000" y="2286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8290239.JPG"/>
          <p:cNvPicPr>
            <a:picLocks noChangeAspect="1"/>
          </p:cNvPicPr>
          <p:nvPr/>
        </p:nvPicPr>
        <p:blipFill>
          <a:blip r:embed="rId3" cstate="print"/>
          <a:stretch>
            <a:fillRect/>
          </a:stretch>
        </p:blipFill>
        <p:spPr>
          <a:xfrm>
            <a:off x="533400" y="381000"/>
            <a:ext cx="3352800" cy="2514600"/>
          </a:xfrm>
          <a:prstGeom prst="rect">
            <a:avLst/>
          </a:prstGeom>
          <a:ln>
            <a:noFill/>
          </a:ln>
          <a:effectLst>
            <a:outerShdw blurRad="292100" dist="139700" dir="2700000" algn="tl" rotWithShape="0">
              <a:srgbClr val="333333">
                <a:alpha val="65000"/>
              </a:srgbClr>
            </a:outerShdw>
          </a:effectLst>
        </p:spPr>
      </p:pic>
      <p:pic>
        <p:nvPicPr>
          <p:cNvPr id="14" name="Picture 13" descr="7  Muzeul Viei si Vinului Minis 1987.jpg"/>
          <p:cNvPicPr>
            <a:picLocks noChangeAspect="1"/>
          </p:cNvPicPr>
          <p:nvPr/>
        </p:nvPicPr>
        <p:blipFill>
          <a:blip r:embed="rId4" cstate="print"/>
          <a:stretch>
            <a:fillRect/>
          </a:stretch>
        </p:blipFill>
        <p:spPr>
          <a:xfrm>
            <a:off x="5486400" y="3962400"/>
            <a:ext cx="3276600" cy="2368627"/>
          </a:xfrm>
          <a:prstGeom prst="rect">
            <a:avLst/>
          </a:prstGeom>
          <a:ln>
            <a:noFill/>
          </a:ln>
          <a:effectLst>
            <a:outerShdw blurRad="292100" dist="139700" dir="2700000" algn="tl" rotWithShape="0">
              <a:srgbClr val="333333">
                <a:alpha val="65000"/>
              </a:srgbClr>
            </a:outerShdw>
          </a:effectLst>
        </p:spPr>
      </p:pic>
      <p:pic>
        <p:nvPicPr>
          <p:cNvPr id="9" name="Picture 8" descr="scan0001.jpg"/>
          <p:cNvPicPr>
            <a:picLocks noChangeAspect="1"/>
          </p:cNvPicPr>
          <p:nvPr/>
        </p:nvPicPr>
        <p:blipFill>
          <a:blip r:embed="rId5" cstate="print"/>
          <a:stretch>
            <a:fillRect/>
          </a:stretch>
        </p:blipFill>
        <p:spPr>
          <a:xfrm>
            <a:off x="4876800" y="609600"/>
            <a:ext cx="3459480" cy="2167128"/>
          </a:xfrm>
          <a:prstGeom prst="ellipse">
            <a:avLst/>
          </a:prstGeom>
          <a:ln>
            <a:noFill/>
          </a:ln>
          <a:effectLst>
            <a:outerShdw blurRad="292100" dist="139700" dir="2700000" algn="tl" rotWithShape="0">
              <a:srgbClr val="333333">
                <a:alpha val="65000"/>
              </a:srgbClr>
            </a:outerShdw>
          </a:effectLst>
        </p:spPr>
      </p:pic>
      <p:pic>
        <p:nvPicPr>
          <p:cNvPr id="17" name="Picture 16" descr="Sticla de colectie 1926 Crop.jpg"/>
          <p:cNvPicPr>
            <a:picLocks noChangeAspect="1"/>
          </p:cNvPicPr>
          <p:nvPr/>
        </p:nvPicPr>
        <p:blipFill>
          <a:blip r:embed="rId6" cstate="print"/>
          <a:stretch>
            <a:fillRect/>
          </a:stretch>
        </p:blipFill>
        <p:spPr>
          <a:xfrm>
            <a:off x="3962400" y="3962400"/>
            <a:ext cx="1271209" cy="2452319"/>
          </a:xfrm>
          <a:prstGeom prst="ellipse">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533400" y="5562600"/>
            <a:ext cx="1981200" cy="685800"/>
            <a:chOff x="533400" y="5791200"/>
            <a:chExt cx="1981200" cy="685800"/>
          </a:xfrm>
        </p:grpSpPr>
        <p:pic>
          <p:nvPicPr>
            <p:cNvPr id="19" name="Picture 18" descr="LLP Comenius.jpg"/>
            <p:cNvPicPr>
              <a:picLocks noChangeAspect="1"/>
            </p:cNvPicPr>
            <p:nvPr/>
          </p:nvPicPr>
          <p:blipFill>
            <a:blip r:embed="rId7" cstate="print"/>
            <a:stretch>
              <a:fillRect/>
            </a:stretch>
          </p:blipFill>
          <p:spPr>
            <a:xfrm>
              <a:off x="533400" y="5791200"/>
              <a:ext cx="1219200" cy="675216"/>
            </a:xfrm>
            <a:prstGeom prst="rect">
              <a:avLst/>
            </a:prstGeom>
          </p:spPr>
        </p:pic>
        <p:pic>
          <p:nvPicPr>
            <p:cNvPr id="20" name="Picture 19" descr="Logo  V+â-¡ctor.jpg"/>
            <p:cNvPicPr>
              <a:picLocks noChangeAspect="1"/>
            </p:cNvPicPr>
            <p:nvPr/>
          </p:nvPicPr>
          <p:blipFill>
            <a:blip r:embed="rId8" cstate="print"/>
            <a:stretch>
              <a:fillRect/>
            </a:stretch>
          </p:blipFill>
          <p:spPr>
            <a:xfrm>
              <a:off x="1752600" y="5791200"/>
              <a:ext cx="762000" cy="685800"/>
            </a:xfrm>
            <a:prstGeom prst="rect">
              <a:avLst/>
            </a:prstGeom>
          </p:spPr>
        </p:pic>
      </p:grpSp>
      <p:sp>
        <p:nvSpPr>
          <p:cNvPr id="12" name="Horizontal Scroll 11"/>
          <p:cNvSpPr/>
          <p:nvPr/>
        </p:nvSpPr>
        <p:spPr>
          <a:xfrm>
            <a:off x="685800" y="3048000"/>
            <a:ext cx="2819400" cy="23622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1600" dirty="0" err="1" smtClean="0"/>
              <a:t>Lipova</a:t>
            </a:r>
            <a:r>
              <a:rPr lang="en-US" sz="1600" dirty="0" smtClean="0"/>
              <a:t> – the Spa with mineral water</a:t>
            </a:r>
          </a:p>
          <a:p>
            <a:pPr marL="342900" indent="-342900">
              <a:buAutoNum type="arabicPeriod"/>
            </a:pPr>
            <a:r>
              <a:rPr lang="en-US" sz="1600" dirty="0" smtClean="0"/>
              <a:t>Folk costume</a:t>
            </a:r>
          </a:p>
          <a:p>
            <a:pPr marL="342900" indent="-342900">
              <a:buAutoNum type="arabicPeriod"/>
            </a:pPr>
            <a:r>
              <a:rPr lang="en-US" sz="1600" dirty="0" smtClean="0"/>
              <a:t>The Wine museum in </a:t>
            </a:r>
            <a:r>
              <a:rPr lang="en-US" sz="1600" dirty="0" err="1" smtClean="0"/>
              <a:t>Ghioroc</a:t>
            </a:r>
            <a:endParaRPr lang="en-US" sz="1600" dirty="0"/>
          </a:p>
        </p:txBody>
      </p:sp>
      <p:sp>
        <p:nvSpPr>
          <p:cNvPr id="16" name="TextBox 15"/>
          <p:cNvSpPr txBox="1"/>
          <p:nvPr/>
        </p:nvSpPr>
        <p:spPr>
          <a:xfrm>
            <a:off x="3352800" y="381000"/>
            <a:ext cx="478016" cy="646331"/>
          </a:xfrm>
          <a:prstGeom prst="rect">
            <a:avLst/>
          </a:prstGeom>
          <a:noFill/>
        </p:spPr>
        <p:txBody>
          <a:bodyPr wrap="square" rtlCol="0">
            <a:spAutoFit/>
          </a:bodyPr>
          <a:lstStyle/>
          <a:p>
            <a:r>
              <a:rPr lang="en-US" sz="3600" dirty="0" smtClean="0">
                <a:solidFill>
                  <a:schemeClr val="accent1">
                    <a:lumMod val="75000"/>
                  </a:schemeClr>
                </a:solidFill>
              </a:rPr>
              <a:t>1</a:t>
            </a:r>
            <a:endParaRPr lang="en-US" sz="3600" dirty="0">
              <a:solidFill>
                <a:schemeClr val="accent1">
                  <a:lumMod val="75000"/>
                </a:schemeClr>
              </a:solidFill>
            </a:endParaRPr>
          </a:p>
        </p:txBody>
      </p:sp>
      <p:sp>
        <p:nvSpPr>
          <p:cNvPr id="21" name="TextBox 20"/>
          <p:cNvSpPr txBox="1"/>
          <p:nvPr/>
        </p:nvSpPr>
        <p:spPr>
          <a:xfrm>
            <a:off x="6400800" y="2514600"/>
            <a:ext cx="478016" cy="646331"/>
          </a:xfrm>
          <a:prstGeom prst="rect">
            <a:avLst/>
          </a:prstGeom>
          <a:noFill/>
        </p:spPr>
        <p:txBody>
          <a:bodyPr wrap="none" rtlCol="0">
            <a:spAutoFit/>
          </a:bodyPr>
          <a:lstStyle/>
          <a:p>
            <a:r>
              <a:rPr lang="en-US" sz="3600" dirty="0" smtClean="0">
                <a:solidFill>
                  <a:schemeClr val="accent1">
                    <a:lumMod val="75000"/>
                  </a:schemeClr>
                </a:solidFill>
              </a:rPr>
              <a:t>2</a:t>
            </a:r>
            <a:endParaRPr lang="en-US" sz="3600" dirty="0">
              <a:solidFill>
                <a:schemeClr val="accent1">
                  <a:lumMod val="75000"/>
                </a:schemeClr>
              </a:solidFill>
            </a:endParaRPr>
          </a:p>
        </p:txBody>
      </p:sp>
      <p:sp>
        <p:nvSpPr>
          <p:cNvPr id="22" name="TextBox 21"/>
          <p:cNvSpPr txBox="1"/>
          <p:nvPr/>
        </p:nvSpPr>
        <p:spPr>
          <a:xfrm>
            <a:off x="5486400" y="3962400"/>
            <a:ext cx="478016" cy="646331"/>
          </a:xfrm>
          <a:prstGeom prst="rect">
            <a:avLst/>
          </a:prstGeom>
          <a:noFill/>
        </p:spPr>
        <p:txBody>
          <a:bodyPr wrap="none" rtlCol="0">
            <a:spAutoFit/>
          </a:bodyPr>
          <a:lstStyle/>
          <a:p>
            <a:r>
              <a:rPr lang="en-US" sz="3600" dirty="0" smtClean="0">
                <a:solidFill>
                  <a:schemeClr val="accent1">
                    <a:lumMod val="75000"/>
                  </a:schemeClr>
                </a:solidFill>
              </a:rPr>
              <a:t>3</a:t>
            </a:r>
            <a:endParaRPr lang="en-US" sz="3600" dirty="0">
              <a:solidFill>
                <a:schemeClr val="accent1">
                  <a:lumMod val="75000"/>
                </a:schemeClr>
              </a:solidFill>
            </a:endParaRPr>
          </a:p>
        </p:txBody>
      </p:sp>
      <p:sp>
        <p:nvSpPr>
          <p:cNvPr id="23" name="TextBox 22"/>
          <p:cNvSpPr txBox="1"/>
          <p:nvPr/>
        </p:nvSpPr>
        <p:spPr>
          <a:xfrm>
            <a:off x="3429000" y="6019800"/>
            <a:ext cx="838691" cy="369332"/>
          </a:xfrm>
          <a:prstGeom prst="rect">
            <a:avLst/>
          </a:prstGeom>
          <a:noFill/>
        </p:spPr>
        <p:txBody>
          <a:bodyPr wrap="none" rtlCol="0">
            <a:spAutoFit/>
          </a:bodyPr>
          <a:lstStyle/>
          <a:p>
            <a:r>
              <a:rPr lang="en-US" b="1" dirty="0" smtClean="0">
                <a:solidFill>
                  <a:schemeClr val="accent1">
                    <a:lumMod val="75000"/>
                  </a:schemeClr>
                </a:solidFill>
              </a:rPr>
              <a:t>1926</a:t>
            </a:r>
            <a:endParaRPr lang="en-US" b="1" dirty="0">
              <a:solidFill>
                <a:schemeClr val="accent1">
                  <a:lumMod val="75000"/>
                </a:schemeClr>
              </a:solidFill>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icture1.jpg"/>
          <p:cNvPicPr>
            <a:picLocks noChangeAspect="1"/>
          </p:cNvPicPr>
          <p:nvPr/>
        </p:nvPicPr>
        <p:blipFill>
          <a:blip r:embed="rId2" cstate="print"/>
          <a:stretch>
            <a:fillRect/>
          </a:stretch>
        </p:blipFill>
        <p:spPr>
          <a:xfrm>
            <a:off x="304800" y="3048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moneasa_natura_1.jpg"/>
          <p:cNvPicPr>
            <a:picLocks noChangeAspect="1"/>
          </p:cNvPicPr>
          <p:nvPr/>
        </p:nvPicPr>
        <p:blipFill>
          <a:blip r:embed="rId3" cstate="print"/>
          <a:stretch>
            <a:fillRect/>
          </a:stretch>
        </p:blipFill>
        <p:spPr>
          <a:xfrm>
            <a:off x="762000" y="533400"/>
            <a:ext cx="2820319" cy="1828800"/>
          </a:xfrm>
          <a:prstGeom prst="ellipse">
            <a:avLst/>
          </a:prstGeom>
          <a:ln>
            <a:noFill/>
          </a:ln>
          <a:effectLst>
            <a:outerShdw blurRad="292100" dist="139700" dir="2700000" algn="tl" rotWithShape="0">
              <a:srgbClr val="333333">
                <a:alpha val="65000"/>
              </a:srgbClr>
            </a:outerShdw>
          </a:effectLst>
        </p:spPr>
      </p:pic>
      <p:pic>
        <p:nvPicPr>
          <p:cNvPr id="5" name="Picture 4" descr="moneasa_statiune_hotel_moneasa_web.jpg"/>
          <p:cNvPicPr>
            <a:picLocks noChangeAspect="1"/>
          </p:cNvPicPr>
          <p:nvPr/>
        </p:nvPicPr>
        <p:blipFill>
          <a:blip r:embed="rId4" cstate="print"/>
          <a:stretch>
            <a:fillRect/>
          </a:stretch>
        </p:blipFill>
        <p:spPr>
          <a:xfrm>
            <a:off x="5105400" y="3733800"/>
            <a:ext cx="3581400" cy="2367082"/>
          </a:xfrm>
          <a:prstGeom prst="ellipse">
            <a:avLst/>
          </a:prstGeom>
          <a:ln>
            <a:noFill/>
          </a:ln>
          <a:effectLst>
            <a:outerShdw blurRad="292100" dist="139700" dir="2700000" algn="tl" rotWithShape="0">
              <a:srgbClr val="333333">
                <a:alpha val="65000"/>
              </a:srgbClr>
            </a:outerShdw>
          </a:effectLst>
        </p:spPr>
      </p:pic>
      <p:sp>
        <p:nvSpPr>
          <p:cNvPr id="7" name="Oval Callout 6"/>
          <p:cNvSpPr/>
          <p:nvPr/>
        </p:nvSpPr>
        <p:spPr>
          <a:xfrm>
            <a:off x="5562600" y="533400"/>
            <a:ext cx="3124200" cy="2438400"/>
          </a:xfrm>
          <a:prstGeom prst="wedgeEllipseCallout">
            <a:avLst/>
          </a:prstGeom>
          <a:scene3d>
            <a:camera prst="orthographicFront">
              <a:rot lat="0" lon="0" rev="19799999"/>
            </a:camera>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srgbClr val="4825DF"/>
                </a:solidFill>
                <a:latin typeface="Kristen ITC" pitchFamily="66" charset="0"/>
              </a:rPr>
              <a:t>Moneasa</a:t>
            </a:r>
            <a:r>
              <a:rPr lang="en-US" dirty="0" smtClean="0"/>
              <a:t> - a resort in the </a:t>
            </a:r>
            <a:r>
              <a:rPr lang="en-US" dirty="0" err="1" smtClean="0"/>
              <a:t>Codru</a:t>
            </a:r>
            <a:r>
              <a:rPr lang="en-US" dirty="0" smtClean="0"/>
              <a:t> </a:t>
            </a:r>
            <a:r>
              <a:rPr lang="en-US" dirty="0" err="1" smtClean="0"/>
              <a:t>Moma</a:t>
            </a:r>
            <a:r>
              <a:rPr lang="en-US" dirty="0" smtClean="0"/>
              <a:t> Mountains. </a:t>
            </a:r>
            <a:endParaRPr lang="en-US" dirty="0"/>
          </a:p>
        </p:txBody>
      </p:sp>
      <p:pic>
        <p:nvPicPr>
          <p:cNvPr id="8" name="Picture 7" descr="Moneasa 07-08.02.2009 022.jpg"/>
          <p:cNvPicPr>
            <a:picLocks noChangeAspect="1"/>
          </p:cNvPicPr>
          <p:nvPr/>
        </p:nvPicPr>
        <p:blipFill>
          <a:blip r:embed="rId5" cstate="print"/>
          <a:stretch>
            <a:fillRect/>
          </a:stretch>
        </p:blipFill>
        <p:spPr>
          <a:xfrm>
            <a:off x="3810000" y="457200"/>
            <a:ext cx="1752600" cy="2336800"/>
          </a:xfrm>
          <a:prstGeom prst="ellipse">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381000" y="5791200"/>
            <a:ext cx="1981200" cy="675216"/>
            <a:chOff x="533400" y="5791200"/>
            <a:chExt cx="1981200" cy="675216"/>
          </a:xfrm>
        </p:grpSpPr>
        <p:pic>
          <p:nvPicPr>
            <p:cNvPr id="11" name="Picture 10" descr="LLP Comenius.jpg"/>
            <p:cNvPicPr>
              <a:picLocks noChangeAspect="1"/>
            </p:cNvPicPr>
            <p:nvPr/>
          </p:nvPicPr>
          <p:blipFill>
            <a:blip r:embed="rId6" cstate="print"/>
            <a:stretch>
              <a:fillRect/>
            </a:stretch>
          </p:blipFill>
          <p:spPr>
            <a:xfrm>
              <a:off x="533400" y="5791200"/>
              <a:ext cx="1219200" cy="675216"/>
            </a:xfrm>
            <a:prstGeom prst="rect">
              <a:avLst/>
            </a:prstGeom>
          </p:spPr>
        </p:pic>
        <p:pic>
          <p:nvPicPr>
            <p:cNvPr id="12" name="Picture 11" descr="Logo  V+â-¡ctor.jpg"/>
            <p:cNvPicPr>
              <a:picLocks noChangeAspect="1"/>
            </p:cNvPicPr>
            <p:nvPr/>
          </p:nvPicPr>
          <p:blipFill>
            <a:blip r:embed="rId7" cstate="print"/>
            <a:stretch>
              <a:fillRect/>
            </a:stretch>
          </p:blipFill>
          <p:spPr>
            <a:xfrm>
              <a:off x="1752600" y="5791200"/>
              <a:ext cx="762000" cy="627980"/>
            </a:xfrm>
            <a:prstGeom prst="rect">
              <a:avLst/>
            </a:prstGeom>
          </p:spPr>
        </p:pic>
      </p:grpSp>
      <p:pic>
        <p:nvPicPr>
          <p:cNvPr id="6" name="Picture 5" descr="Moneasa 07-08.02.2009 011.jpg"/>
          <p:cNvPicPr>
            <a:picLocks noChangeAspect="1"/>
          </p:cNvPicPr>
          <p:nvPr/>
        </p:nvPicPr>
        <p:blipFill>
          <a:blip r:embed="rId8" cstate="print"/>
          <a:stretch>
            <a:fillRect/>
          </a:stretch>
        </p:blipFill>
        <p:spPr>
          <a:xfrm>
            <a:off x="533400" y="2514600"/>
            <a:ext cx="4267200" cy="3200400"/>
          </a:xfrm>
          <a:prstGeom prst="ellipse">
            <a:avLst/>
          </a:prstGeom>
          <a:ln>
            <a:noFill/>
          </a:ln>
          <a:effectLst>
            <a:outerShdw blurRad="292100" dist="139700" dir="2700000" algn="tl" rotWithShape="0">
              <a:srgbClr val="333333">
                <a:alpha val="65000"/>
              </a:srgbClr>
            </a:outerShdw>
          </a:effectLst>
        </p:spPr>
      </p:pic>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0"/>
            <a:ext cx="3383280" cy="2074750"/>
          </a:xfrm>
        </p:spPr>
        <p:txBody>
          <a:bodyPr>
            <a:normAutofit fontScale="90000"/>
          </a:bodyPr>
          <a:lstStyle/>
          <a:p>
            <a:r>
              <a:rPr lang="en-US" dirty="0" smtClean="0">
                <a:solidFill>
                  <a:srgbClr val="4825DF"/>
                </a:solidFill>
                <a:latin typeface="Harrington" pitchFamily="82" charset="0"/>
              </a:rPr>
              <a:t>We hope you have enjoyed the trip through Arad!</a:t>
            </a:r>
            <a:endParaRPr lang="en-US" dirty="0">
              <a:solidFill>
                <a:srgbClr val="4825DF"/>
              </a:solidFill>
              <a:latin typeface="Harrington" pitchFamily="82" charset="0"/>
            </a:endParaRPr>
          </a:p>
        </p:txBody>
      </p:sp>
      <p:pic>
        <p:nvPicPr>
          <p:cNvPr id="4" name="Picture 3" descr="LLP Comenius.jpg"/>
          <p:cNvPicPr>
            <a:picLocks noChangeAspect="1"/>
          </p:cNvPicPr>
          <p:nvPr/>
        </p:nvPicPr>
        <p:blipFill>
          <a:blip r:embed="rId2" cstate="print"/>
          <a:stretch>
            <a:fillRect/>
          </a:stretch>
        </p:blipFill>
        <p:spPr>
          <a:xfrm>
            <a:off x="457200" y="457200"/>
            <a:ext cx="4191000" cy="2321057"/>
          </a:xfrm>
          <a:prstGeom prst="rect">
            <a:avLst/>
          </a:prstGeom>
        </p:spPr>
      </p:pic>
      <p:pic>
        <p:nvPicPr>
          <p:cNvPr id="5" name="Picture 4" descr="Logo  V+â-¡ctor.jpg"/>
          <p:cNvPicPr>
            <a:picLocks noChangeAspect="1"/>
          </p:cNvPicPr>
          <p:nvPr/>
        </p:nvPicPr>
        <p:blipFill>
          <a:blip r:embed="rId3" cstate="print"/>
          <a:stretch>
            <a:fillRect/>
          </a:stretch>
        </p:blipFill>
        <p:spPr>
          <a:xfrm>
            <a:off x="4648200" y="2819400"/>
            <a:ext cx="4038600" cy="3328294"/>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emplate-main.jpg"/>
          <p:cNvPicPr>
            <a:picLocks noChangeAspect="1"/>
          </p:cNvPicPr>
          <p:nvPr/>
        </p:nvPicPr>
        <p:blipFill>
          <a:blip r:embed="rId2" cstate="print"/>
          <a:stretch>
            <a:fillRect/>
          </a:stretch>
        </p:blipFill>
        <p:spPr>
          <a:xfrm>
            <a:off x="0" y="0"/>
            <a:ext cx="9144000" cy="6858000"/>
          </a:xfrm>
          <a:prstGeom prst="rect">
            <a:avLst/>
          </a:prstGeom>
        </p:spPr>
      </p:pic>
      <p:grpSp>
        <p:nvGrpSpPr>
          <p:cNvPr id="6" name="Group 5"/>
          <p:cNvGrpSpPr/>
          <p:nvPr/>
        </p:nvGrpSpPr>
        <p:grpSpPr>
          <a:xfrm>
            <a:off x="152400" y="6019800"/>
            <a:ext cx="1981200" cy="685800"/>
            <a:chOff x="533400" y="5791200"/>
            <a:chExt cx="1981200" cy="685800"/>
          </a:xfrm>
        </p:grpSpPr>
        <p:pic>
          <p:nvPicPr>
            <p:cNvPr id="7" name="Picture 6" descr="LLP Comenius.jpg"/>
            <p:cNvPicPr>
              <a:picLocks noChangeAspect="1"/>
            </p:cNvPicPr>
            <p:nvPr/>
          </p:nvPicPr>
          <p:blipFill>
            <a:blip r:embed="rId3" cstate="print"/>
            <a:stretch>
              <a:fillRect/>
            </a:stretch>
          </p:blipFill>
          <p:spPr>
            <a:xfrm>
              <a:off x="533400" y="5791200"/>
              <a:ext cx="1219200" cy="675216"/>
            </a:xfrm>
            <a:prstGeom prst="rect">
              <a:avLst/>
            </a:prstGeom>
          </p:spPr>
        </p:pic>
        <p:pic>
          <p:nvPicPr>
            <p:cNvPr id="8" name="Picture 7" descr="Logo  V+â-¡ctor.jpg"/>
            <p:cNvPicPr>
              <a:picLocks noChangeAspect="1"/>
            </p:cNvPicPr>
            <p:nvPr/>
          </p:nvPicPr>
          <p:blipFill>
            <a:blip r:embed="rId4" cstate="print"/>
            <a:stretch>
              <a:fillRect/>
            </a:stretch>
          </p:blipFill>
          <p:spPr>
            <a:xfrm>
              <a:off x="1752600" y="5791200"/>
              <a:ext cx="762000" cy="685800"/>
            </a:xfrm>
            <a:prstGeom prst="rect">
              <a:avLst/>
            </a:prstGeom>
          </p:spPr>
        </p:pic>
      </p:grpSp>
      <p:sp>
        <p:nvSpPr>
          <p:cNvPr id="9" name="TextBox 8"/>
          <p:cNvSpPr txBox="1"/>
          <p:nvPr/>
        </p:nvSpPr>
        <p:spPr>
          <a:xfrm>
            <a:off x="1752600" y="1371600"/>
            <a:ext cx="5943600" cy="4247317"/>
          </a:xfrm>
          <a:prstGeom prst="rect">
            <a:avLst/>
          </a:prstGeom>
          <a:noFill/>
        </p:spPr>
        <p:txBody>
          <a:bodyPr wrap="square" rtlCol="0">
            <a:spAutoFit/>
          </a:bodyPr>
          <a:lstStyle/>
          <a:p>
            <a:pPr algn="just"/>
            <a:r>
              <a:rPr lang="en-US" dirty="0" smtClean="0">
                <a:solidFill>
                  <a:schemeClr val="accent2">
                    <a:lumMod val="75000"/>
                  </a:schemeClr>
                </a:solidFill>
                <a:latin typeface="Matura MT Script Capitals" pitchFamily="66" charset="0"/>
              </a:rPr>
              <a:t>	</a:t>
            </a:r>
            <a:r>
              <a:rPr lang="en-US" sz="5400" b="1" dirty="0" smtClean="0">
                <a:solidFill>
                  <a:schemeClr val="accent2">
                    <a:lumMod val="75000"/>
                  </a:schemeClr>
                </a:solidFill>
                <a:latin typeface="Edwardian Script ITC" pitchFamily="66" charset="0"/>
              </a:rPr>
              <a:t>T</a:t>
            </a:r>
            <a:r>
              <a:rPr lang="en-US" dirty="0" smtClean="0">
                <a:solidFill>
                  <a:schemeClr val="accent2">
                    <a:lumMod val="75000"/>
                  </a:schemeClr>
                </a:solidFill>
                <a:latin typeface="Matura MT Script Capitals" pitchFamily="66" charset="0"/>
              </a:rPr>
              <a:t>he City of Arad is situated in the western part of Romania, on the banks of the river </a:t>
            </a:r>
            <a:r>
              <a:rPr lang="en-US" dirty="0" err="1" smtClean="0">
                <a:solidFill>
                  <a:schemeClr val="accent2">
                    <a:lumMod val="75000"/>
                  </a:schemeClr>
                </a:solidFill>
                <a:latin typeface="Matura MT Script Capitals" pitchFamily="66" charset="0"/>
              </a:rPr>
              <a:t>Mure</a:t>
            </a:r>
            <a:r>
              <a:rPr lang="ro-RO" dirty="0" smtClean="0">
                <a:solidFill>
                  <a:schemeClr val="accent2">
                    <a:lumMod val="75000"/>
                  </a:schemeClr>
                </a:solidFill>
                <a:latin typeface="Matura MT Script Capitals" pitchFamily="66" charset="0"/>
              </a:rPr>
              <a:t>s.</a:t>
            </a:r>
            <a:endParaRPr lang="en-US" dirty="0" smtClean="0">
              <a:solidFill>
                <a:schemeClr val="accent2">
                  <a:lumMod val="75000"/>
                </a:schemeClr>
              </a:solidFill>
              <a:latin typeface="Matura MT Script Capitals" pitchFamily="66" charset="0"/>
            </a:endParaRPr>
          </a:p>
          <a:p>
            <a:pPr algn="just"/>
            <a:r>
              <a:rPr lang="en-US" dirty="0" smtClean="0">
                <a:solidFill>
                  <a:schemeClr val="accent2">
                    <a:lumMod val="75000"/>
                  </a:schemeClr>
                </a:solidFill>
                <a:latin typeface="Matura MT Script Capitals" pitchFamily="66" charset="0"/>
              </a:rPr>
              <a:t>	It was first mentioned in documents in the 11</a:t>
            </a:r>
            <a:r>
              <a:rPr lang="en-US" baseline="30000" dirty="0" smtClean="0">
                <a:solidFill>
                  <a:schemeClr val="accent2">
                    <a:lumMod val="75000"/>
                  </a:schemeClr>
                </a:solidFill>
                <a:latin typeface="Matura MT Script Capitals" pitchFamily="66" charset="0"/>
              </a:rPr>
              <a:t>th</a:t>
            </a:r>
            <a:r>
              <a:rPr lang="en-US" dirty="0" smtClean="0">
                <a:solidFill>
                  <a:schemeClr val="accent2">
                    <a:lumMod val="75000"/>
                  </a:schemeClr>
                </a:solidFill>
                <a:latin typeface="Matura MT Script Capitals" pitchFamily="66" charset="0"/>
              </a:rPr>
              <a:t> century</a:t>
            </a:r>
            <a:r>
              <a:rPr lang="ro-RO" dirty="0" smtClean="0">
                <a:solidFill>
                  <a:schemeClr val="accent2">
                    <a:lumMod val="75000"/>
                  </a:schemeClr>
                </a:solidFill>
                <a:latin typeface="Matura MT Script Capitals" pitchFamily="66" charset="0"/>
              </a:rPr>
              <a:t> and i</a:t>
            </a:r>
            <a:r>
              <a:rPr lang="en-US" dirty="0" smtClean="0">
                <a:solidFill>
                  <a:schemeClr val="accent2">
                    <a:lumMod val="75000"/>
                  </a:schemeClr>
                </a:solidFill>
                <a:latin typeface="Matura MT Script Capitals" pitchFamily="66" charset="0"/>
              </a:rPr>
              <a:t>t was </a:t>
            </a:r>
            <a:r>
              <a:rPr lang="ro-RO" dirty="0" smtClean="0">
                <a:solidFill>
                  <a:schemeClr val="accent2">
                    <a:lumMod val="75000"/>
                  </a:schemeClr>
                </a:solidFill>
                <a:latin typeface="Matura MT Script Capitals" pitchFamily="66" charset="0"/>
              </a:rPr>
              <a:t>under the rule</a:t>
            </a:r>
            <a:r>
              <a:rPr lang="en-US" dirty="0" smtClean="0">
                <a:solidFill>
                  <a:schemeClr val="accent2">
                    <a:lumMod val="75000"/>
                  </a:schemeClr>
                </a:solidFill>
                <a:latin typeface="Matura MT Script Capitals" pitchFamily="66" charset="0"/>
              </a:rPr>
              <a:t> of the Kingdom of Hungary, Ottoman Empire and the Habsburg Empire.</a:t>
            </a:r>
            <a:endParaRPr lang="ro-RO" dirty="0" smtClean="0">
              <a:solidFill>
                <a:schemeClr val="accent2">
                  <a:lumMod val="75000"/>
                </a:schemeClr>
              </a:solidFill>
              <a:latin typeface="Matura MT Script Capitals" pitchFamily="66" charset="0"/>
            </a:endParaRPr>
          </a:p>
          <a:p>
            <a:pPr algn="just"/>
            <a:r>
              <a:rPr lang="ro-RO" dirty="0" smtClean="0">
                <a:solidFill>
                  <a:schemeClr val="accent2">
                    <a:lumMod val="75000"/>
                  </a:schemeClr>
                </a:solidFill>
                <a:latin typeface="Matura MT Script Capitals" pitchFamily="66" charset="0"/>
              </a:rPr>
              <a:t>	In the 19th and 20th centur</a:t>
            </a:r>
            <a:r>
              <a:rPr lang="en-US" dirty="0" err="1" smtClean="0">
                <a:solidFill>
                  <a:schemeClr val="accent2">
                    <a:lumMod val="75000"/>
                  </a:schemeClr>
                </a:solidFill>
                <a:latin typeface="Matura MT Script Capitals" pitchFamily="66" charset="0"/>
              </a:rPr>
              <a:t>ies</a:t>
            </a:r>
            <a:r>
              <a:rPr lang="ro-RO" dirty="0" smtClean="0">
                <a:solidFill>
                  <a:schemeClr val="accent2">
                    <a:lumMod val="75000"/>
                  </a:schemeClr>
                </a:solidFill>
                <a:latin typeface="Matura MT Script Capitals" pitchFamily="66" charset="0"/>
              </a:rPr>
              <a:t> Arad became an important economic and cultural centre.</a:t>
            </a:r>
          </a:p>
          <a:p>
            <a:pPr algn="just"/>
            <a:r>
              <a:rPr lang="ro-RO" dirty="0" smtClean="0">
                <a:solidFill>
                  <a:schemeClr val="accent2">
                    <a:lumMod val="75000"/>
                  </a:schemeClr>
                </a:solidFill>
                <a:latin typeface="Matura MT Script Capitals" pitchFamily="66" charset="0"/>
              </a:rPr>
              <a:t>	In 1918 the city of Arad played an important part in the movement for the unification of Romania.</a:t>
            </a:r>
          </a:p>
          <a:p>
            <a:pPr algn="just"/>
            <a:r>
              <a:rPr lang="ro-RO" dirty="0" smtClean="0">
                <a:solidFill>
                  <a:schemeClr val="accent2">
                    <a:lumMod val="75000"/>
                  </a:schemeClr>
                </a:solidFill>
                <a:latin typeface="Matura MT Script Capitals" pitchFamily="66" charset="0"/>
              </a:rPr>
              <a:t>	Now Arad is the capital city of Arad County, and the third largest city in the western part of Romania.</a:t>
            </a:r>
          </a:p>
          <a:p>
            <a:pPr algn="just"/>
            <a:r>
              <a:rPr lang="ro-RO" dirty="0" smtClean="0">
                <a:solidFill>
                  <a:schemeClr val="accent2">
                    <a:lumMod val="75000"/>
                  </a:schemeClr>
                </a:solidFill>
                <a:latin typeface="Matura MT Script Capitals" pitchFamily="66" charset="0"/>
              </a:rPr>
              <a:t>	</a:t>
            </a:r>
            <a:endParaRPr lang="en-US" dirty="0">
              <a:solidFill>
                <a:schemeClr val="accent2">
                  <a:lumMod val="75000"/>
                </a:schemeClr>
              </a:solidFill>
              <a:latin typeface="Matura MT Script Capitals" pitchFamily="66" charset="0"/>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rot="513589">
            <a:off x="5779932" y="1696209"/>
            <a:ext cx="2392680" cy="1051560"/>
          </a:xfrm>
        </p:spPr>
        <p:txBody>
          <a:bodyPr>
            <a:normAutofit fontScale="90000"/>
          </a:bodyPr>
          <a:lstStyle/>
          <a:p>
            <a:r>
              <a:rPr lang="en-US" dirty="0" smtClean="0">
                <a:solidFill>
                  <a:srgbClr val="0070C0"/>
                </a:solidFill>
                <a:latin typeface="Kristen ITC" pitchFamily="66" charset="0"/>
              </a:rPr>
              <a:t>OUR SCHOOL</a:t>
            </a:r>
            <a:endParaRPr lang="en-US" dirty="0">
              <a:solidFill>
                <a:srgbClr val="0070C0"/>
              </a:solidFill>
              <a:latin typeface="Kristen ITC" pitchFamily="66" charset="0"/>
            </a:endParaRPr>
          </a:p>
        </p:txBody>
      </p:sp>
      <p:pic>
        <p:nvPicPr>
          <p:cNvPr id="6" name="Content Placeholder 5" descr="DSCN1893.JPG"/>
          <p:cNvPicPr>
            <a:picLocks noGrp="1" noChangeAspect="1"/>
          </p:cNvPicPr>
          <p:nvPr>
            <p:ph idx="1"/>
          </p:nvPr>
        </p:nvPicPr>
        <p:blipFill>
          <a:blip r:embed="rId3" cstate="print"/>
          <a:stretch>
            <a:fillRect/>
          </a:stretch>
        </p:blipFill>
        <p:spPr>
          <a:xfrm>
            <a:off x="533401" y="609601"/>
            <a:ext cx="4876800" cy="3657600"/>
          </a:xfrm>
          <a:prstGeom prst="ellipse">
            <a:avLst/>
          </a:prstGeom>
          <a:ln>
            <a:noFill/>
          </a:ln>
          <a:effectLst>
            <a:outerShdw blurRad="292100" dist="139700" dir="2700000" algn="tl" rotWithShape="0">
              <a:srgbClr val="333333">
                <a:alpha val="65000"/>
              </a:srgbClr>
            </a:outerShdw>
          </a:effectLst>
        </p:spPr>
      </p:pic>
      <p:sp>
        <p:nvSpPr>
          <p:cNvPr id="8" name="Horizontal Scroll 7"/>
          <p:cNvSpPr/>
          <p:nvPr/>
        </p:nvSpPr>
        <p:spPr>
          <a:xfrm>
            <a:off x="3124200" y="3962400"/>
            <a:ext cx="5334000" cy="28956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entury" pitchFamily="18" charset="0"/>
            </a:endParaRPr>
          </a:p>
        </p:txBody>
      </p:sp>
      <p:grpSp>
        <p:nvGrpSpPr>
          <p:cNvPr id="13" name="Group 12"/>
          <p:cNvGrpSpPr/>
          <p:nvPr/>
        </p:nvGrpSpPr>
        <p:grpSpPr>
          <a:xfrm>
            <a:off x="381000" y="5486400"/>
            <a:ext cx="1981200" cy="675216"/>
            <a:chOff x="533400" y="5791200"/>
            <a:chExt cx="1981200" cy="675216"/>
          </a:xfrm>
        </p:grpSpPr>
        <p:pic>
          <p:nvPicPr>
            <p:cNvPr id="9" name="Picture 8" descr="LLP Comenius.jpg"/>
            <p:cNvPicPr>
              <a:picLocks noChangeAspect="1"/>
            </p:cNvPicPr>
            <p:nvPr/>
          </p:nvPicPr>
          <p:blipFill>
            <a:blip r:embed="rId4" cstate="print"/>
            <a:stretch>
              <a:fillRect/>
            </a:stretch>
          </p:blipFill>
          <p:spPr>
            <a:xfrm>
              <a:off x="533400" y="5791200"/>
              <a:ext cx="1219200" cy="675216"/>
            </a:xfrm>
            <a:prstGeom prst="rect">
              <a:avLst/>
            </a:prstGeom>
          </p:spPr>
        </p:pic>
        <p:pic>
          <p:nvPicPr>
            <p:cNvPr id="12" name="Picture 11" descr="Logo  V+â-¡ctor.jpg"/>
            <p:cNvPicPr>
              <a:picLocks noChangeAspect="1"/>
            </p:cNvPicPr>
            <p:nvPr/>
          </p:nvPicPr>
          <p:blipFill>
            <a:blip r:embed="rId5" cstate="print"/>
            <a:stretch>
              <a:fillRect/>
            </a:stretch>
          </p:blipFill>
          <p:spPr>
            <a:xfrm>
              <a:off x="1752600" y="5791200"/>
              <a:ext cx="762000" cy="627980"/>
            </a:xfrm>
            <a:prstGeom prst="rect">
              <a:avLst/>
            </a:prstGeom>
          </p:spPr>
        </p:pic>
      </p:grpSp>
      <p:sp>
        <p:nvSpPr>
          <p:cNvPr id="10" name="TextBox 9"/>
          <p:cNvSpPr txBox="1"/>
          <p:nvPr/>
        </p:nvSpPr>
        <p:spPr>
          <a:xfrm>
            <a:off x="3505200" y="4343400"/>
            <a:ext cx="4724400" cy="2092881"/>
          </a:xfrm>
          <a:prstGeom prst="rect">
            <a:avLst/>
          </a:prstGeom>
          <a:noFill/>
        </p:spPr>
        <p:txBody>
          <a:bodyPr wrap="square" rtlCol="0">
            <a:spAutoFit/>
          </a:bodyPr>
          <a:lstStyle/>
          <a:p>
            <a:pPr algn="just"/>
            <a:r>
              <a:rPr lang="en-US" sz="1000" dirty="0" smtClean="0"/>
              <a:t>Our </a:t>
            </a:r>
            <a:r>
              <a:rPr lang="ro-RO" sz="1000" dirty="0" smtClean="0"/>
              <a:t>school i</a:t>
            </a:r>
            <a:r>
              <a:rPr lang="en-US" sz="1000" dirty="0" smtClean="0"/>
              <a:t>s situated at no.22, </a:t>
            </a:r>
            <a:r>
              <a:rPr lang="en-US" sz="1000" dirty="0" err="1" smtClean="0"/>
              <a:t>Udrea</a:t>
            </a:r>
            <a:r>
              <a:rPr lang="en-US" sz="1000" dirty="0" smtClean="0"/>
              <a:t> Street, postal code 310171. The number of the pupils is  almost </a:t>
            </a:r>
            <a:r>
              <a:rPr lang="ro-RO" sz="1000" dirty="0" smtClean="0"/>
              <a:t>100</a:t>
            </a:r>
            <a:r>
              <a:rPr lang="en-US" sz="1000" dirty="0" smtClean="0"/>
              <a:t>0 and there are 56 teachers. The pupils are divided in 3</a:t>
            </a:r>
            <a:r>
              <a:rPr lang="ro-RO" sz="1000" dirty="0" smtClean="0"/>
              <a:t>3</a:t>
            </a:r>
            <a:r>
              <a:rPr lang="en-US" sz="1000" dirty="0" smtClean="0"/>
              <a:t> classes, namely 1</a:t>
            </a:r>
            <a:r>
              <a:rPr lang="ro-RO" sz="1000" dirty="0" smtClean="0"/>
              <a:t>7</a:t>
            </a:r>
            <a:r>
              <a:rPr lang="en-US" sz="1000" dirty="0" smtClean="0"/>
              <a:t> for the primary school and 16 for the middle school. One can find both 26 large and up-to-date classrooms for teaching process, and 4 laboratories (the Chemistry lab, the Physics lab and the IT lab). There are also 4 Art subjects departments for foreign languages (English, French, German), one for the Romanian lessons, one for the History subject and the last one for Religion studies. The School is also endowed  with 2 sport grounds and 1 library containing 16400 books. Our students are taken care by the school doctor and nurses in a special small school clinic for human health and dental </a:t>
            </a:r>
            <a:r>
              <a:rPr lang="en-US" sz="1000" dirty="0" err="1" smtClean="0"/>
              <a:t>problems.There</a:t>
            </a:r>
            <a:r>
              <a:rPr lang="en-US" sz="1000" dirty="0" smtClean="0"/>
              <a:t> is a festival hall which has 250 seats.</a:t>
            </a:r>
          </a:p>
        </p:txBody>
      </p:sp>
      <p:sp>
        <p:nvSpPr>
          <p:cNvPr id="14" name="Rectangle 13"/>
          <p:cNvSpPr/>
          <p:nvPr/>
        </p:nvSpPr>
        <p:spPr>
          <a:xfrm>
            <a:off x="3657600" y="3200400"/>
            <a:ext cx="4920641" cy="523220"/>
          </a:xfrm>
          <a:prstGeom prst="rect">
            <a:avLst/>
          </a:prstGeom>
          <a:noFill/>
        </p:spPr>
        <p:txBody>
          <a:bodyPr wrap="none" lIns="91440" tIns="45720" rIns="91440" bIns="45720">
            <a:spAutoFit/>
          </a:bodyPr>
          <a:lstStyle/>
          <a:p>
            <a:pPr algn="ctr"/>
            <a:r>
              <a:rPr lang="ro-RO" sz="2800" b="0" cap="none" spc="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Școala Generală Nr.5 Arad</a:t>
            </a:r>
            <a:endParaRPr lang="en-US" sz="2800" b="0" cap="none" spc="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533400"/>
            <a:ext cx="3581400" cy="914400"/>
          </a:xfrm>
        </p:spPr>
        <p:txBody>
          <a:bodyPr/>
          <a:lstStyle/>
          <a:p>
            <a:endParaRPr lang="en-US" dirty="0"/>
          </a:p>
        </p:txBody>
      </p:sp>
      <p:pic>
        <p:nvPicPr>
          <p:cNvPr id="13" name="Picture 12" descr="263_example.jpg"/>
          <p:cNvPicPr>
            <a:picLocks noChangeAspect="1"/>
          </p:cNvPicPr>
          <p:nvPr/>
        </p:nvPicPr>
        <p:blipFill>
          <a:blip r:embed="rId2" cstate="print"/>
          <a:stretch>
            <a:fillRect/>
          </a:stretch>
        </p:blipFill>
        <p:spPr>
          <a:xfrm>
            <a:off x="304800" y="3810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1010146.JPG"/>
          <p:cNvPicPr>
            <a:picLocks noChangeAspect="1"/>
          </p:cNvPicPr>
          <p:nvPr/>
        </p:nvPicPr>
        <p:blipFill>
          <a:blip r:embed="rId3" cstate="print"/>
          <a:stretch>
            <a:fillRect/>
          </a:stretch>
        </p:blipFill>
        <p:spPr>
          <a:xfrm>
            <a:off x="5486400" y="2209800"/>
            <a:ext cx="3223260" cy="429768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Content Placeholder 5" descr="IMG_4921.JPG"/>
          <p:cNvPicPr>
            <a:picLocks noGrp="1" noChangeAspect="1"/>
          </p:cNvPicPr>
          <p:nvPr>
            <p:ph idx="1"/>
          </p:nvPr>
        </p:nvPicPr>
        <p:blipFill>
          <a:blip r:embed="rId4" cstate="print"/>
          <a:stretch>
            <a:fillRect/>
          </a:stretch>
        </p:blipFill>
        <p:spPr>
          <a:xfrm>
            <a:off x="457200" y="533400"/>
            <a:ext cx="3108960" cy="414528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a:xfrm>
            <a:off x="2362200" y="4724400"/>
            <a:ext cx="4191000" cy="1752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dirty="0" smtClean="0"/>
              <a:t>This is the City Hall of Arad. It is U shaped and was built between 1872 and1874.</a:t>
            </a:r>
            <a:endParaRPr lang="en-US" dirty="0"/>
          </a:p>
        </p:txBody>
      </p:sp>
      <p:pic>
        <p:nvPicPr>
          <p:cNvPr id="8" name="Picture 7" descr="LLP Comenius.jpg"/>
          <p:cNvPicPr>
            <a:picLocks noChangeAspect="1"/>
          </p:cNvPicPr>
          <p:nvPr/>
        </p:nvPicPr>
        <p:blipFill>
          <a:blip r:embed="rId5" cstate="print"/>
          <a:stretch>
            <a:fillRect/>
          </a:stretch>
        </p:blipFill>
        <p:spPr>
          <a:xfrm>
            <a:off x="304800" y="5867400"/>
            <a:ext cx="1238309" cy="685800"/>
          </a:xfrm>
          <a:prstGeom prst="rect">
            <a:avLst/>
          </a:prstGeom>
        </p:spPr>
      </p:pic>
      <p:sp>
        <p:nvSpPr>
          <p:cNvPr id="9" name="TextBox 8"/>
          <p:cNvSpPr txBox="1"/>
          <p:nvPr/>
        </p:nvSpPr>
        <p:spPr>
          <a:xfrm>
            <a:off x="4343400" y="990600"/>
            <a:ext cx="4267200" cy="1077218"/>
          </a:xfrm>
          <a:prstGeom prst="rect">
            <a:avLst/>
          </a:prstGeom>
          <a:noFill/>
        </p:spPr>
        <p:txBody>
          <a:bodyPr wrap="square" rtlCol="0">
            <a:spAutoFit/>
          </a:bodyPr>
          <a:lstStyle/>
          <a:p>
            <a:r>
              <a:rPr lang="ro-RO" sz="3200" b="1" dirty="0" smtClean="0">
                <a:solidFill>
                  <a:srgbClr val="0070C0"/>
                </a:solidFill>
                <a:latin typeface="Kristen ITC" pitchFamily="66" charset="0"/>
              </a:rPr>
              <a:t>The Administrative 	Palace</a:t>
            </a:r>
            <a:endParaRPr lang="en-US" sz="3200" b="1" dirty="0"/>
          </a:p>
        </p:txBody>
      </p:sp>
      <p:pic>
        <p:nvPicPr>
          <p:cNvPr id="10" name="Picture 9" descr="Logo  V+â-¡ctor.jpg"/>
          <p:cNvPicPr>
            <a:picLocks noChangeAspect="1"/>
          </p:cNvPicPr>
          <p:nvPr/>
        </p:nvPicPr>
        <p:blipFill>
          <a:blip r:embed="rId6" cstate="print"/>
          <a:stretch>
            <a:fillRect/>
          </a:stretch>
        </p:blipFill>
        <p:spPr>
          <a:xfrm>
            <a:off x="1524000" y="5867400"/>
            <a:ext cx="838200" cy="690778"/>
          </a:xfrm>
          <a:prstGeom prst="rect">
            <a:avLst/>
          </a:prstGeom>
        </p:spPr>
      </p:pic>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66_example.jpg"/>
          <p:cNvPicPr>
            <a:picLocks noChangeAspect="1"/>
          </p:cNvPicPr>
          <p:nvPr/>
        </p:nvPicPr>
        <p:blipFill>
          <a:blip r:embed="rId2" cstate="print"/>
          <a:stretch>
            <a:fillRect/>
          </a:stretch>
        </p:blipFill>
        <p:spPr>
          <a:xfrm>
            <a:off x="304800" y="3048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G_4903.JPG"/>
          <p:cNvPicPr>
            <a:picLocks noChangeAspect="1"/>
          </p:cNvPicPr>
          <p:nvPr/>
        </p:nvPicPr>
        <p:blipFill>
          <a:blip r:embed="rId3" cstate="print"/>
          <a:stretch>
            <a:fillRect/>
          </a:stretch>
        </p:blipFill>
        <p:spPr>
          <a:xfrm>
            <a:off x="5410200" y="762000"/>
            <a:ext cx="3086100" cy="4114800"/>
          </a:xfrm>
          <a:prstGeom prst="rect">
            <a:avLst/>
          </a:prstGeom>
          <a:ln>
            <a:noFill/>
          </a:ln>
          <a:effectLst>
            <a:outerShdw blurRad="292100" dist="139700" dir="2700000" algn="tl" rotWithShape="0">
              <a:srgbClr val="333333">
                <a:alpha val="65000"/>
              </a:srgbClr>
            </a:outerShdw>
          </a:effectLst>
        </p:spPr>
      </p:pic>
      <p:pic>
        <p:nvPicPr>
          <p:cNvPr id="5" name="Picture 4" descr="IMG_0143.JPG"/>
          <p:cNvPicPr>
            <a:picLocks noChangeAspect="1"/>
          </p:cNvPicPr>
          <p:nvPr/>
        </p:nvPicPr>
        <p:blipFill>
          <a:blip r:embed="rId4" cstate="print"/>
          <a:stretch>
            <a:fillRect/>
          </a:stretch>
        </p:blipFill>
        <p:spPr>
          <a:xfrm>
            <a:off x="762000" y="3200400"/>
            <a:ext cx="3901440" cy="292608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1066800" y="1066800"/>
            <a:ext cx="3352800" cy="1524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dirty="0" smtClean="0"/>
              <a:t>This is </a:t>
            </a:r>
            <a:r>
              <a:rPr lang="en-US" dirty="0" smtClean="0"/>
              <a:t>the </a:t>
            </a:r>
            <a:r>
              <a:rPr lang="ro-RO" dirty="0" smtClean="0">
                <a:solidFill>
                  <a:srgbClr val="4825DF"/>
                </a:solidFill>
                <a:latin typeface="Kristen ITC" pitchFamily="66" charset="0"/>
              </a:rPr>
              <a:t>New Orthodox Cathedral</a:t>
            </a:r>
            <a:r>
              <a:rPr lang="ro-RO" dirty="0" smtClean="0"/>
              <a:t>. Its interior </a:t>
            </a:r>
            <a:r>
              <a:rPr lang="en-US" dirty="0" smtClean="0"/>
              <a:t>has </a:t>
            </a:r>
            <a:r>
              <a:rPr lang="ro-RO" dirty="0" smtClean="0"/>
              <a:t>not </a:t>
            </a:r>
            <a:r>
              <a:rPr lang="en-US" dirty="0" smtClean="0"/>
              <a:t>been </a:t>
            </a:r>
            <a:r>
              <a:rPr lang="ro-RO" dirty="0" smtClean="0"/>
              <a:t>finished yet.</a:t>
            </a:r>
            <a:endParaRPr lang="en-US" dirty="0"/>
          </a:p>
        </p:txBody>
      </p:sp>
      <p:grpSp>
        <p:nvGrpSpPr>
          <p:cNvPr id="10" name="Group 9"/>
          <p:cNvGrpSpPr/>
          <p:nvPr/>
        </p:nvGrpSpPr>
        <p:grpSpPr>
          <a:xfrm>
            <a:off x="6477000" y="5638800"/>
            <a:ext cx="2250831" cy="762000"/>
            <a:chOff x="533400" y="5791200"/>
            <a:chExt cx="1950720" cy="684727"/>
          </a:xfrm>
        </p:grpSpPr>
        <p:pic>
          <p:nvPicPr>
            <p:cNvPr id="11" name="Picture 10" descr="LLP Comenius.jpg"/>
            <p:cNvPicPr>
              <a:picLocks noChangeAspect="1"/>
            </p:cNvPicPr>
            <p:nvPr/>
          </p:nvPicPr>
          <p:blipFill>
            <a:blip r:embed="rId5" cstate="print"/>
            <a:stretch>
              <a:fillRect/>
            </a:stretch>
          </p:blipFill>
          <p:spPr>
            <a:xfrm>
              <a:off x="533400" y="5791200"/>
              <a:ext cx="1219200" cy="675216"/>
            </a:xfrm>
            <a:prstGeom prst="rect">
              <a:avLst/>
            </a:prstGeom>
          </p:spPr>
        </p:pic>
        <p:pic>
          <p:nvPicPr>
            <p:cNvPr id="12" name="Picture 11" descr="Logo  V+â-¡ctor.jpg"/>
            <p:cNvPicPr>
              <a:picLocks noChangeAspect="1"/>
            </p:cNvPicPr>
            <p:nvPr/>
          </p:nvPicPr>
          <p:blipFill>
            <a:blip r:embed="rId6" cstate="print"/>
            <a:stretch>
              <a:fillRect/>
            </a:stretch>
          </p:blipFill>
          <p:spPr>
            <a:xfrm>
              <a:off x="1722120" y="5791200"/>
              <a:ext cx="762000" cy="684727"/>
            </a:xfrm>
            <a:prstGeom prst="rect">
              <a:avLst/>
            </a:prstGeom>
          </p:spPr>
        </p:pic>
      </p:gr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Picture 11" descr="559_example.jpg"/>
          <p:cNvPicPr>
            <a:picLocks noChangeAspect="1"/>
          </p:cNvPicPr>
          <p:nvPr/>
        </p:nvPicPr>
        <p:blipFill>
          <a:blip r:embed="rId2" cstate="print"/>
          <a:stretch>
            <a:fillRect/>
          </a:stretch>
        </p:blipFill>
        <p:spPr>
          <a:xfrm>
            <a:off x="304800" y="381000"/>
            <a:ext cx="8534400"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bisericarosie01.jpg"/>
          <p:cNvPicPr>
            <a:picLocks noChangeAspect="1"/>
          </p:cNvPicPr>
          <p:nvPr/>
        </p:nvPicPr>
        <p:blipFill>
          <a:blip r:embed="rId3" cstate="print"/>
          <a:stretch>
            <a:fillRect/>
          </a:stretch>
        </p:blipFill>
        <p:spPr>
          <a:xfrm>
            <a:off x="381000" y="457200"/>
            <a:ext cx="2667000" cy="4004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Nunta Ralu 055.jpg"/>
          <p:cNvPicPr>
            <a:picLocks noChangeAspect="1"/>
          </p:cNvPicPr>
          <p:nvPr/>
        </p:nvPicPr>
        <p:blipFill>
          <a:blip r:embed="rId4" cstate="print"/>
          <a:srcRect l="44167" t="18889" b="13333"/>
          <a:stretch>
            <a:fillRect/>
          </a:stretch>
        </p:blipFill>
        <p:spPr>
          <a:xfrm>
            <a:off x="4648200" y="2743200"/>
            <a:ext cx="4114800" cy="3746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p:cNvSpPr/>
          <p:nvPr/>
        </p:nvSpPr>
        <p:spPr>
          <a:xfrm>
            <a:off x="3962400" y="838200"/>
            <a:ext cx="40386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o-RO" dirty="0" smtClean="0"/>
              <a:t>People call it </a:t>
            </a:r>
            <a:r>
              <a:rPr lang="en-US" dirty="0" smtClean="0">
                <a:solidFill>
                  <a:srgbClr val="4825DF"/>
                </a:solidFill>
                <a:latin typeface="Kristen ITC" pitchFamily="66" charset="0"/>
              </a:rPr>
              <a:t>“The Red Church”</a:t>
            </a:r>
            <a:r>
              <a:rPr lang="en-US" dirty="0" smtClean="0"/>
              <a:t>. It is an Evangelical Church built in 1909, in a Neo-Gothic style.</a:t>
            </a:r>
            <a:endParaRPr lang="en-US" dirty="0"/>
          </a:p>
        </p:txBody>
      </p:sp>
      <p:grpSp>
        <p:nvGrpSpPr>
          <p:cNvPr id="17" name="Group 16"/>
          <p:cNvGrpSpPr/>
          <p:nvPr/>
        </p:nvGrpSpPr>
        <p:grpSpPr>
          <a:xfrm>
            <a:off x="381000" y="5791200"/>
            <a:ext cx="1981200" cy="675216"/>
            <a:chOff x="533400" y="5791200"/>
            <a:chExt cx="1981200" cy="675216"/>
          </a:xfrm>
        </p:grpSpPr>
        <p:pic>
          <p:nvPicPr>
            <p:cNvPr id="18" name="Picture 17" descr="LLP Comenius.jpg"/>
            <p:cNvPicPr>
              <a:picLocks noChangeAspect="1"/>
            </p:cNvPicPr>
            <p:nvPr/>
          </p:nvPicPr>
          <p:blipFill>
            <a:blip r:embed="rId5" cstate="print"/>
            <a:stretch>
              <a:fillRect/>
            </a:stretch>
          </p:blipFill>
          <p:spPr>
            <a:xfrm>
              <a:off x="533400" y="5791200"/>
              <a:ext cx="1219200" cy="675216"/>
            </a:xfrm>
            <a:prstGeom prst="rect">
              <a:avLst/>
            </a:prstGeom>
          </p:spPr>
        </p:pic>
        <p:pic>
          <p:nvPicPr>
            <p:cNvPr id="19" name="Picture 18" descr="Logo  V+â-¡ctor.jpg"/>
            <p:cNvPicPr>
              <a:picLocks noChangeAspect="1"/>
            </p:cNvPicPr>
            <p:nvPr/>
          </p:nvPicPr>
          <p:blipFill>
            <a:blip r:embed="rId6" cstate="print"/>
            <a:stretch>
              <a:fillRect/>
            </a:stretch>
          </p:blipFill>
          <p:spPr>
            <a:xfrm>
              <a:off x="1752600" y="5791200"/>
              <a:ext cx="762000" cy="627980"/>
            </a:xfrm>
            <a:prstGeom prst="rect">
              <a:avLst/>
            </a:prstGeom>
          </p:spPr>
        </p:pic>
      </p:grpSp>
      <p:sp>
        <p:nvSpPr>
          <p:cNvPr id="15" name="Rounded Rectangle 14"/>
          <p:cNvSpPr/>
          <p:nvPr/>
        </p:nvSpPr>
        <p:spPr>
          <a:xfrm>
            <a:off x="2209800" y="4495800"/>
            <a:ext cx="23622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This is the </a:t>
            </a:r>
            <a:r>
              <a:rPr lang="en-US" sz="1600" dirty="0" smtClean="0">
                <a:solidFill>
                  <a:srgbClr val="4825DF"/>
                </a:solidFill>
                <a:latin typeface="Kristen ITC" pitchFamily="66" charset="0"/>
              </a:rPr>
              <a:t>Roman-Catholic Cathedral </a:t>
            </a:r>
            <a:r>
              <a:rPr lang="en-US" sz="1600" dirty="0" smtClean="0"/>
              <a:t>built in a monumental Renaissance style.</a:t>
            </a:r>
            <a:endParaRPr lang="en-US" sz="1600" dirty="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1010139.JPG"/>
          <p:cNvPicPr>
            <a:picLocks noChangeAspect="1"/>
          </p:cNvPicPr>
          <p:nvPr/>
        </p:nvPicPr>
        <p:blipFill>
          <a:blip r:embed="rId2" cstate="print"/>
          <a:stretch>
            <a:fillRect/>
          </a:stretch>
        </p:blipFill>
        <p:spPr>
          <a:xfrm>
            <a:off x="4876800" y="457200"/>
            <a:ext cx="3840480" cy="51206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descr="IMG_0194.JPG"/>
          <p:cNvPicPr>
            <a:picLocks noChangeAspect="1"/>
          </p:cNvPicPr>
          <p:nvPr/>
        </p:nvPicPr>
        <p:blipFill>
          <a:blip r:embed="rId3" cstate="print"/>
          <a:stretch>
            <a:fillRect/>
          </a:stretch>
        </p:blipFill>
        <p:spPr>
          <a:xfrm>
            <a:off x="457200" y="3733800"/>
            <a:ext cx="3413760" cy="25603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Vertical Scroll 8"/>
          <p:cNvSpPr/>
          <p:nvPr/>
        </p:nvSpPr>
        <p:spPr>
          <a:xfrm>
            <a:off x="2209800" y="762000"/>
            <a:ext cx="3429000" cy="3276600"/>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solidFill>
                  <a:srgbClr val="4825DF"/>
                </a:solidFill>
                <a:latin typeface="Kristen ITC" pitchFamily="66" charset="0"/>
              </a:rPr>
              <a:t>Ioan</a:t>
            </a:r>
            <a:r>
              <a:rPr lang="en-US" dirty="0" smtClean="0">
                <a:solidFill>
                  <a:srgbClr val="4825DF"/>
                </a:solidFill>
                <a:latin typeface="Kristen ITC" pitchFamily="66" charset="0"/>
              </a:rPr>
              <a:t> </a:t>
            </a:r>
            <a:r>
              <a:rPr lang="en-US" dirty="0" err="1" smtClean="0">
                <a:solidFill>
                  <a:srgbClr val="4825DF"/>
                </a:solidFill>
                <a:latin typeface="Kristen ITC" pitchFamily="66" charset="0"/>
              </a:rPr>
              <a:t>Slavici</a:t>
            </a:r>
            <a:r>
              <a:rPr lang="en-US" dirty="0" smtClean="0">
                <a:solidFill>
                  <a:srgbClr val="4825DF"/>
                </a:solidFill>
                <a:latin typeface="Kristen ITC" pitchFamily="66" charset="0"/>
              </a:rPr>
              <a:t> Classical Theatre</a:t>
            </a:r>
          </a:p>
          <a:p>
            <a:pPr algn="just"/>
            <a:r>
              <a:rPr lang="en-US" sz="1600" dirty="0" smtClean="0"/>
              <a:t>Here you can see on stage performances given by actors from Arad, other cities of Romania and abroad.</a:t>
            </a:r>
          </a:p>
          <a:p>
            <a:pPr algn="just"/>
            <a:endParaRPr lang="en-US" dirty="0"/>
          </a:p>
        </p:txBody>
      </p:sp>
      <p:grpSp>
        <p:nvGrpSpPr>
          <p:cNvPr id="7" name="Group 6"/>
          <p:cNvGrpSpPr/>
          <p:nvPr/>
        </p:nvGrpSpPr>
        <p:grpSpPr>
          <a:xfrm>
            <a:off x="6705600" y="5715000"/>
            <a:ext cx="1981200" cy="675216"/>
            <a:chOff x="533400" y="5791200"/>
            <a:chExt cx="1981200" cy="675216"/>
          </a:xfrm>
        </p:grpSpPr>
        <p:pic>
          <p:nvPicPr>
            <p:cNvPr id="10" name="Picture 9" descr="LLP Comenius.jpg"/>
            <p:cNvPicPr>
              <a:picLocks noChangeAspect="1"/>
            </p:cNvPicPr>
            <p:nvPr/>
          </p:nvPicPr>
          <p:blipFill>
            <a:blip r:embed="rId4" cstate="print"/>
            <a:stretch>
              <a:fillRect/>
            </a:stretch>
          </p:blipFill>
          <p:spPr>
            <a:xfrm>
              <a:off x="533400" y="5791200"/>
              <a:ext cx="1219200" cy="675216"/>
            </a:xfrm>
            <a:prstGeom prst="rect">
              <a:avLst/>
            </a:prstGeom>
          </p:spPr>
        </p:pic>
        <p:pic>
          <p:nvPicPr>
            <p:cNvPr id="11" name="Picture 10" descr="Logo  V+â-¡ctor.jpg"/>
            <p:cNvPicPr>
              <a:picLocks noChangeAspect="1"/>
            </p:cNvPicPr>
            <p:nvPr/>
          </p:nvPicPr>
          <p:blipFill>
            <a:blip r:embed="rId5" cstate="print"/>
            <a:stretch>
              <a:fillRect/>
            </a:stretch>
          </p:blipFill>
          <p:spPr>
            <a:xfrm>
              <a:off x="1752600" y="5791200"/>
              <a:ext cx="762000" cy="627980"/>
            </a:xfrm>
            <a:prstGeom prst="rect">
              <a:avLst/>
            </a:prstGeom>
          </p:spPr>
        </p:pic>
      </p:gr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endParaRPr lang="en-US"/>
          </a:p>
        </p:txBody>
      </p:sp>
      <p:pic>
        <p:nvPicPr>
          <p:cNvPr id="4" name="Content Placeholder 3" descr="161_example.jpg"/>
          <p:cNvPicPr>
            <a:picLocks noGrp="1" noChangeAspect="1"/>
          </p:cNvPicPr>
          <p:nvPr>
            <p:ph idx="1"/>
          </p:nvPr>
        </p:nvPicPr>
        <p:blipFill>
          <a:blip r:embed="rId3" cstate="print"/>
          <a:stretch>
            <a:fillRect/>
          </a:stretch>
        </p:blipFill>
        <p:spPr>
          <a:xfrm>
            <a:off x="276225" y="304800"/>
            <a:ext cx="8562975"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MG_3638.jpg"/>
          <p:cNvPicPr>
            <a:picLocks noChangeAspect="1"/>
          </p:cNvPicPr>
          <p:nvPr/>
        </p:nvPicPr>
        <p:blipFill>
          <a:blip r:embed="rId4" cstate="print"/>
          <a:srcRect l="17486" t="3278"/>
          <a:stretch>
            <a:fillRect/>
          </a:stretch>
        </p:blipFill>
        <p:spPr>
          <a:xfrm>
            <a:off x="5943600" y="1981200"/>
            <a:ext cx="2876550" cy="44958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descr="IMG_0152.JPG"/>
          <p:cNvPicPr>
            <a:picLocks noChangeAspect="1"/>
          </p:cNvPicPr>
          <p:nvPr/>
        </p:nvPicPr>
        <p:blipFill>
          <a:blip r:embed="rId5" cstate="print"/>
          <a:stretch>
            <a:fillRect/>
          </a:stretch>
        </p:blipFill>
        <p:spPr>
          <a:xfrm>
            <a:off x="381000" y="381000"/>
            <a:ext cx="4165600" cy="31242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6" name="Oval Callout 15"/>
          <p:cNvSpPr/>
          <p:nvPr/>
        </p:nvSpPr>
        <p:spPr>
          <a:xfrm>
            <a:off x="5105400" y="457200"/>
            <a:ext cx="3352800" cy="1752600"/>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p>
          <a:p>
            <a:pPr algn="ctr"/>
            <a:r>
              <a:rPr lang="en-US" dirty="0" smtClean="0"/>
              <a:t>The </a:t>
            </a:r>
            <a:r>
              <a:rPr lang="en-US" dirty="0" smtClean="0">
                <a:solidFill>
                  <a:srgbClr val="4825DF"/>
                </a:solidFill>
                <a:latin typeface="Kristen ITC" pitchFamily="66" charset="0"/>
              </a:rPr>
              <a:t>Palace of Culture </a:t>
            </a:r>
            <a:r>
              <a:rPr lang="en-US" dirty="0" smtClean="0"/>
              <a:t>houses the County Museum and the State Philharmonic.</a:t>
            </a:r>
            <a:br>
              <a:rPr lang="en-US" dirty="0" smtClean="0"/>
            </a:br>
            <a:r>
              <a:rPr lang="en-US" dirty="0" smtClean="0"/>
              <a:t> </a:t>
            </a:r>
            <a:endParaRPr lang="en-US" dirty="0"/>
          </a:p>
        </p:txBody>
      </p:sp>
      <p:grpSp>
        <p:nvGrpSpPr>
          <p:cNvPr id="8" name="Group 7"/>
          <p:cNvGrpSpPr/>
          <p:nvPr/>
        </p:nvGrpSpPr>
        <p:grpSpPr>
          <a:xfrm>
            <a:off x="304800" y="5791200"/>
            <a:ext cx="1981200" cy="675216"/>
            <a:chOff x="533400" y="5791200"/>
            <a:chExt cx="1981200" cy="675216"/>
          </a:xfrm>
        </p:grpSpPr>
        <p:pic>
          <p:nvPicPr>
            <p:cNvPr id="9" name="Picture 8" descr="LLP Comenius.jpg"/>
            <p:cNvPicPr>
              <a:picLocks noChangeAspect="1"/>
            </p:cNvPicPr>
            <p:nvPr/>
          </p:nvPicPr>
          <p:blipFill>
            <a:blip r:embed="rId6" cstate="print"/>
            <a:stretch>
              <a:fillRect/>
            </a:stretch>
          </p:blipFill>
          <p:spPr>
            <a:xfrm>
              <a:off x="533400" y="5791200"/>
              <a:ext cx="1219200" cy="675216"/>
            </a:xfrm>
            <a:prstGeom prst="rect">
              <a:avLst/>
            </a:prstGeom>
          </p:spPr>
        </p:pic>
        <p:pic>
          <p:nvPicPr>
            <p:cNvPr id="11" name="Picture 10" descr="Logo  V+â-¡ctor.jpg"/>
            <p:cNvPicPr>
              <a:picLocks noChangeAspect="1"/>
            </p:cNvPicPr>
            <p:nvPr/>
          </p:nvPicPr>
          <p:blipFill>
            <a:blip r:embed="rId7" cstate="print"/>
            <a:stretch>
              <a:fillRect/>
            </a:stretch>
          </p:blipFill>
          <p:spPr>
            <a:xfrm>
              <a:off x="1752600" y="5791200"/>
              <a:ext cx="762000" cy="627980"/>
            </a:xfrm>
            <a:prstGeom prst="rect">
              <a:avLst/>
            </a:prstGeom>
          </p:spPr>
        </p:pic>
      </p:gr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Picture1.jpg"/>
          <p:cNvPicPr>
            <a:picLocks noChangeAspect="1"/>
          </p:cNvPicPr>
          <p:nvPr/>
        </p:nvPicPr>
        <p:blipFill>
          <a:blip r:embed="rId3" cstate="print"/>
          <a:stretch>
            <a:fillRect/>
          </a:stretch>
        </p:blipFill>
        <p:spPr>
          <a:xfrm>
            <a:off x="304800" y="304800"/>
            <a:ext cx="85344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G_7373.JPG"/>
          <p:cNvPicPr>
            <a:picLocks noChangeAspect="1"/>
          </p:cNvPicPr>
          <p:nvPr/>
        </p:nvPicPr>
        <p:blipFill>
          <a:blip r:embed="rId4" cstate="print"/>
          <a:stretch>
            <a:fillRect/>
          </a:stretch>
        </p:blipFill>
        <p:spPr>
          <a:xfrm>
            <a:off x="381000" y="381000"/>
            <a:ext cx="3901440" cy="2926080"/>
          </a:xfrm>
          <a:prstGeom prst="ellipse">
            <a:avLst/>
          </a:prstGeom>
          <a:effectLst>
            <a:outerShdw blurRad="50800" dist="38100" dir="13500000" algn="br" rotWithShape="0">
              <a:prstClr val="black">
                <a:alpha val="40000"/>
              </a:prstClr>
            </a:outerShdw>
          </a:effectLst>
        </p:spPr>
      </p:pic>
      <p:sp>
        <p:nvSpPr>
          <p:cNvPr id="7" name="Flowchart: Punched Tape 6"/>
          <p:cNvSpPr/>
          <p:nvPr/>
        </p:nvSpPr>
        <p:spPr>
          <a:xfrm>
            <a:off x="5791200" y="381000"/>
            <a:ext cx="2895600" cy="19050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Join us for a walk on the banks of the river </a:t>
            </a:r>
            <a:r>
              <a:rPr lang="en-US" dirty="0" err="1" smtClean="0"/>
              <a:t>Mure</a:t>
            </a:r>
            <a:r>
              <a:rPr lang="ro-RO" dirty="0" smtClean="0"/>
              <a:t>ș!</a:t>
            </a:r>
            <a:endParaRPr lang="en-US" dirty="0"/>
          </a:p>
        </p:txBody>
      </p:sp>
      <p:pic>
        <p:nvPicPr>
          <p:cNvPr id="5" name="Picture 4" descr="IMG_7440.JPG"/>
          <p:cNvPicPr>
            <a:picLocks noChangeAspect="1"/>
          </p:cNvPicPr>
          <p:nvPr/>
        </p:nvPicPr>
        <p:blipFill>
          <a:blip r:embed="rId5" cstate="print"/>
          <a:stretch>
            <a:fillRect/>
          </a:stretch>
        </p:blipFill>
        <p:spPr>
          <a:xfrm>
            <a:off x="2743200" y="1981200"/>
            <a:ext cx="3733800" cy="2800350"/>
          </a:xfrm>
          <a:prstGeom prst="ellipse">
            <a:avLst/>
          </a:prstGeom>
          <a:effectLst>
            <a:outerShdw blurRad="50800" dist="38100" dir="13500000" algn="br" rotWithShape="0">
              <a:prstClr val="black">
                <a:alpha val="40000"/>
              </a:prstClr>
            </a:outerShdw>
          </a:effectLst>
        </p:spPr>
      </p:pic>
      <p:pic>
        <p:nvPicPr>
          <p:cNvPr id="6" name="Picture 5" descr="IMG_3654.jpg"/>
          <p:cNvPicPr>
            <a:picLocks noChangeAspect="1"/>
          </p:cNvPicPr>
          <p:nvPr/>
        </p:nvPicPr>
        <p:blipFill>
          <a:blip r:embed="rId6" cstate="print"/>
          <a:stretch>
            <a:fillRect/>
          </a:stretch>
        </p:blipFill>
        <p:spPr>
          <a:xfrm>
            <a:off x="4800600" y="3352800"/>
            <a:ext cx="3901440" cy="2926080"/>
          </a:xfrm>
          <a:prstGeom prst="ellipse">
            <a:avLst/>
          </a:prstGeom>
          <a:effectLst>
            <a:outerShdw blurRad="50800" dist="38100" dir="13500000" algn="br" rotWithShape="0">
              <a:prstClr val="black">
                <a:alpha val="40000"/>
              </a:prstClr>
            </a:outerShdw>
          </a:effectLst>
        </p:spPr>
      </p:pic>
      <p:grpSp>
        <p:nvGrpSpPr>
          <p:cNvPr id="11" name="Group 10"/>
          <p:cNvGrpSpPr/>
          <p:nvPr/>
        </p:nvGrpSpPr>
        <p:grpSpPr>
          <a:xfrm>
            <a:off x="533400" y="5791200"/>
            <a:ext cx="1981200" cy="675216"/>
            <a:chOff x="533400" y="5791200"/>
            <a:chExt cx="1981200" cy="675216"/>
          </a:xfrm>
        </p:grpSpPr>
        <p:pic>
          <p:nvPicPr>
            <p:cNvPr id="12" name="Picture 11" descr="LLP Comenius.jpg"/>
            <p:cNvPicPr>
              <a:picLocks noChangeAspect="1"/>
            </p:cNvPicPr>
            <p:nvPr/>
          </p:nvPicPr>
          <p:blipFill>
            <a:blip r:embed="rId7" cstate="print"/>
            <a:stretch>
              <a:fillRect/>
            </a:stretch>
          </p:blipFill>
          <p:spPr>
            <a:xfrm>
              <a:off x="533400" y="5791200"/>
              <a:ext cx="1219200" cy="675216"/>
            </a:xfrm>
            <a:prstGeom prst="rect">
              <a:avLst/>
            </a:prstGeom>
          </p:spPr>
        </p:pic>
        <p:pic>
          <p:nvPicPr>
            <p:cNvPr id="13" name="Picture 12" descr="Logo  V+â-¡ctor.jpg"/>
            <p:cNvPicPr>
              <a:picLocks noChangeAspect="1"/>
            </p:cNvPicPr>
            <p:nvPr/>
          </p:nvPicPr>
          <p:blipFill>
            <a:blip r:embed="rId8" cstate="print"/>
            <a:stretch>
              <a:fillRect/>
            </a:stretch>
          </p:blipFill>
          <p:spPr>
            <a:xfrm>
              <a:off x="1752600" y="5791200"/>
              <a:ext cx="762000" cy="627980"/>
            </a:xfrm>
            <a:prstGeom prst="rect">
              <a:avLst/>
            </a:prstGeom>
          </p:spPr>
        </p:pic>
      </p:gr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Metro</Template>
  <TotalTime>1690</TotalTime>
  <Words>508</Words>
  <Application>Microsoft Office PowerPoint</Application>
  <PresentationFormat>On-screen Show (4:3)</PresentationFormat>
  <Paragraphs>56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ARAD</vt:lpstr>
      <vt:lpstr>Slide 2</vt:lpstr>
      <vt:lpstr>OUR SCHOOL</vt:lpstr>
      <vt:lpstr>Slide 4</vt:lpstr>
      <vt:lpstr>Slide 5</vt:lpstr>
      <vt:lpstr>Slide 6</vt:lpstr>
      <vt:lpstr>Slide 7</vt:lpstr>
      <vt:lpstr>Slide 8</vt:lpstr>
      <vt:lpstr>Slide 9</vt:lpstr>
      <vt:lpstr>Slide 10</vt:lpstr>
      <vt:lpstr>Slide 11</vt:lpstr>
      <vt:lpstr>Slide 12</vt:lpstr>
      <vt:lpstr>Slide 13</vt:lpstr>
      <vt:lpstr>                                                                                       </vt:lpstr>
      <vt:lpstr>Slide 15</vt:lpstr>
      <vt:lpstr>Slide 16</vt:lpstr>
      <vt:lpstr>We hope you have enjoyed the trip through Arad!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ARAD</dc:title>
  <dc:creator>admin</dc:creator>
  <cp:lastModifiedBy>user</cp:lastModifiedBy>
  <cp:revision>168</cp:revision>
  <dcterms:created xsi:type="dcterms:W3CDTF">2012-02-01T19:58:53Z</dcterms:created>
  <dcterms:modified xsi:type="dcterms:W3CDTF">2012-02-06T18:10:08Z</dcterms:modified>
</cp:coreProperties>
</file>