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3"/>
  </p:notesMasterIdLst>
  <p:sldIdLst>
    <p:sldId id="256" r:id="rId2"/>
    <p:sldId id="257" r:id="rId3"/>
    <p:sldId id="258" r:id="rId4"/>
    <p:sldId id="259" r:id="rId5"/>
    <p:sldId id="260" r:id="rId6"/>
    <p:sldId id="261" r:id="rId7"/>
    <p:sldId id="263" r:id="rId8"/>
    <p:sldId id="262"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87" r:id="rId23"/>
    <p:sldId id="277" r:id="rId24"/>
    <p:sldId id="278" r:id="rId25"/>
    <p:sldId id="280" r:id="rId26"/>
    <p:sldId id="281" r:id="rId27"/>
    <p:sldId id="284" r:id="rId28"/>
    <p:sldId id="282" r:id="rId29"/>
    <p:sldId id="285" r:id="rId30"/>
    <p:sldId id="286" r:id="rId31"/>
    <p:sldId id="279" r:id="rId3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6"/>
    <a:srgbClr val="288D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1" autoAdjust="0"/>
    <p:restoredTop sz="94645" autoAdjust="0"/>
  </p:normalViewPr>
  <p:slideViewPr>
    <p:cSldViewPr>
      <p:cViewPr varScale="1">
        <p:scale>
          <a:sx n="41" d="100"/>
          <a:sy n="41" d="100"/>
        </p:scale>
        <p:origin x="-1350" y="-114"/>
      </p:cViewPr>
      <p:guideLst>
        <p:guide orient="horz" pos="2160"/>
        <p:guide pos="2880"/>
      </p:guideLst>
    </p:cSldViewPr>
  </p:slideViewPr>
  <p:outlineViewPr>
    <p:cViewPr>
      <p:scale>
        <a:sx n="33" d="100"/>
        <a:sy n="33" d="100"/>
      </p:scale>
      <p:origin x="258" y="3957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1890"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9FF3C9-566C-4359-BA31-941DEE20A29E}" type="datetimeFigureOut">
              <a:rPr lang="tr-TR" smtClean="0"/>
              <a:pPr/>
              <a:t>06.09.2013</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3B0BFD-5A1B-450D-B6D2-32E3601A94E4}" type="slidenum">
              <a:rPr lang="tr-TR" smtClean="0"/>
              <a:pPr/>
              <a:t>‹#›</a:t>
            </a:fld>
            <a:endParaRPr lang="tr-TR"/>
          </a:p>
        </p:txBody>
      </p:sp>
    </p:spTree>
    <p:extLst>
      <p:ext uri="{BB962C8B-B14F-4D97-AF65-F5344CB8AC3E}">
        <p14:creationId xmlns:p14="http://schemas.microsoft.com/office/powerpoint/2010/main" val="2495548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703B0BFD-5A1B-450D-B6D2-32E3601A94E4}" type="slidenum">
              <a:rPr lang="tr-TR" smtClean="0"/>
              <a:pPr/>
              <a:t>9</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4DA94C3A-6F5C-41D0-ADA5-D824A5922047}" type="datetimeFigureOut">
              <a:rPr lang="tr-TR" smtClean="0"/>
              <a:pPr/>
              <a:t>06.09.2013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960BD13-C572-481A-8929-9334C79B3EAA}"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4DA94C3A-6F5C-41D0-ADA5-D824A5922047}" type="datetimeFigureOut">
              <a:rPr lang="tr-TR" smtClean="0"/>
              <a:pPr/>
              <a:t>06.09.2013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960BD13-C572-481A-8929-9334C79B3EAA}"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4DA94C3A-6F5C-41D0-ADA5-D824A5922047}" type="datetimeFigureOut">
              <a:rPr lang="tr-TR" smtClean="0"/>
              <a:pPr/>
              <a:t>06.09.2013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960BD13-C572-481A-8929-9334C79B3EAA}"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4DA94C3A-6F5C-41D0-ADA5-D824A5922047}" type="datetimeFigureOut">
              <a:rPr lang="tr-TR" smtClean="0"/>
              <a:pPr/>
              <a:t>06.09.2013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960BD13-C572-481A-8929-9334C79B3EAA}"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4DA94C3A-6F5C-41D0-ADA5-D824A5922047}" type="datetimeFigureOut">
              <a:rPr lang="tr-TR" smtClean="0"/>
              <a:pPr/>
              <a:t>06.09.2013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960BD13-C572-481A-8929-9334C79B3EAA}"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4DA94C3A-6F5C-41D0-ADA5-D824A5922047}" type="datetimeFigureOut">
              <a:rPr lang="tr-TR" smtClean="0"/>
              <a:pPr/>
              <a:t>06.09.2013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2960BD13-C572-481A-8929-9334C79B3EAA}"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4DA94C3A-6F5C-41D0-ADA5-D824A5922047}" type="datetimeFigureOut">
              <a:rPr lang="tr-TR" smtClean="0"/>
              <a:pPr/>
              <a:t>06.09.2013</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2960BD13-C572-481A-8929-9334C79B3EAA}"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4DA94C3A-6F5C-41D0-ADA5-D824A5922047}" type="datetimeFigureOut">
              <a:rPr lang="tr-TR" smtClean="0"/>
              <a:pPr/>
              <a:t>06.09.2013</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2960BD13-C572-481A-8929-9334C79B3EAA}"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4DA94C3A-6F5C-41D0-ADA5-D824A5922047}" type="datetimeFigureOut">
              <a:rPr lang="tr-TR" smtClean="0"/>
              <a:pPr/>
              <a:t>06.09.2013</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2960BD13-C572-481A-8929-9334C79B3EAA}"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4DA94C3A-6F5C-41D0-ADA5-D824A5922047}" type="datetimeFigureOut">
              <a:rPr lang="tr-TR" smtClean="0"/>
              <a:pPr/>
              <a:t>06.09.2013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2960BD13-C572-481A-8929-9334C79B3EAA}"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4DA94C3A-6F5C-41D0-ADA5-D824A5922047}" type="datetimeFigureOut">
              <a:rPr lang="tr-TR" smtClean="0"/>
              <a:pPr/>
              <a:t>06.09.2013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2960BD13-C572-481A-8929-9334C79B3EAA}"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94C3A-6F5C-41D0-ADA5-D824A5922047}" type="datetimeFigureOut">
              <a:rPr lang="tr-TR" smtClean="0"/>
              <a:pPr/>
              <a:t>06.09.2013</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60BD13-C572-481A-8929-9334C79B3EAA}"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audio" Target="file:///C:\Users\y&#305;ld&#305;zaygen\Desktop\cahit_berkay_selvi_boylum_al_yazmalim._fon_muzi.mp3"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yıldızaygen\Desktop\kapadokya\4a9930517[1].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0"/>
            <a:ext cx="9144000" cy="5805264"/>
          </a:xfrm>
          <a:prstGeom prst="rect">
            <a:avLst/>
          </a:prstGeom>
          <a:noFill/>
        </p:spPr>
      </p:pic>
      <p:sp>
        <p:nvSpPr>
          <p:cNvPr id="5" name="Subtitle 2"/>
          <p:cNvSpPr>
            <a:spLocks noGrp="1"/>
          </p:cNvSpPr>
          <p:nvPr>
            <p:ph type="subTitle" idx="1"/>
          </p:nvPr>
        </p:nvSpPr>
        <p:spPr>
          <a:xfrm>
            <a:off x="1187624" y="5877272"/>
            <a:ext cx="6472808" cy="672480"/>
          </a:xfrm>
          <a:solidFill>
            <a:schemeClr val="bg1"/>
          </a:solidFill>
        </p:spPr>
        <p:txBody>
          <a:bodyPr>
            <a:normAutofit fontScale="47500" lnSpcReduction="20000"/>
          </a:bodyPr>
          <a:lstStyle/>
          <a:p>
            <a:r>
              <a:rPr lang="en-US" dirty="0" smtClean="0">
                <a:solidFill>
                  <a:schemeClr val="tx1">
                    <a:lumMod val="95000"/>
                    <a:lumOff val="5000"/>
                  </a:schemeClr>
                </a:solidFill>
                <a:latin typeface="Comic Sans MS" pitchFamily="66" charset="0"/>
              </a:rPr>
              <a:t>Rich in history going back to </a:t>
            </a:r>
            <a:r>
              <a:rPr lang="en-US" b="1" dirty="0" smtClean="0">
                <a:solidFill>
                  <a:schemeClr val="tx1">
                    <a:lumMod val="95000"/>
                    <a:lumOff val="5000"/>
                  </a:schemeClr>
                </a:solidFill>
                <a:latin typeface="Comic Sans MS" pitchFamily="66" charset="0"/>
              </a:rPr>
              <a:t>Hittite</a:t>
            </a:r>
            <a:r>
              <a:rPr lang="en-US" dirty="0" smtClean="0">
                <a:solidFill>
                  <a:schemeClr val="tx1">
                    <a:lumMod val="95000"/>
                    <a:lumOff val="5000"/>
                  </a:schemeClr>
                </a:solidFill>
                <a:latin typeface="Comic Sans MS" pitchFamily="66" charset="0"/>
              </a:rPr>
              <a:t> times (+4000 years) and once a province of the</a:t>
            </a:r>
            <a:r>
              <a:rPr lang="tr-TR" dirty="0" smtClean="0">
                <a:solidFill>
                  <a:schemeClr val="tx1">
                    <a:lumMod val="95000"/>
                    <a:lumOff val="5000"/>
                  </a:schemeClr>
                </a:solidFill>
                <a:latin typeface="Comic Sans MS" pitchFamily="66" charset="0"/>
              </a:rPr>
              <a:t> , Roman </a:t>
            </a:r>
            <a:r>
              <a:rPr lang="tr-TR" dirty="0" err="1">
                <a:solidFill>
                  <a:schemeClr val="tx1">
                    <a:lumMod val="95000"/>
                    <a:lumOff val="5000"/>
                  </a:schemeClr>
                </a:solidFill>
                <a:latin typeface="Comic Sans MS" pitchFamily="66" charset="0"/>
              </a:rPr>
              <a:t>E</a:t>
            </a:r>
            <a:r>
              <a:rPr lang="tr-TR" dirty="0" err="1" smtClean="0">
                <a:solidFill>
                  <a:schemeClr val="tx1">
                    <a:lumMod val="95000"/>
                    <a:lumOff val="5000"/>
                  </a:schemeClr>
                </a:solidFill>
                <a:latin typeface="Comic Sans MS" pitchFamily="66" charset="0"/>
              </a:rPr>
              <a:t>mprie</a:t>
            </a:r>
            <a:r>
              <a:rPr lang="tr-TR" dirty="0" smtClean="0">
                <a:solidFill>
                  <a:schemeClr val="tx1">
                    <a:lumMod val="95000"/>
                    <a:lumOff val="5000"/>
                  </a:schemeClr>
                </a:solidFill>
                <a:latin typeface="Comic Sans MS" pitchFamily="66" charset="0"/>
              </a:rPr>
              <a:t> </a:t>
            </a:r>
            <a:r>
              <a:rPr lang="en-US" dirty="0" smtClean="0">
                <a:solidFill>
                  <a:schemeClr val="tx1">
                    <a:lumMod val="95000"/>
                    <a:lumOff val="5000"/>
                  </a:schemeClr>
                </a:solidFill>
                <a:latin typeface="Comic Sans MS" pitchFamily="66" charset="0"/>
              </a:rPr>
              <a:t>Cappadocia is now the sprawling area of central Turkey which lies between </a:t>
            </a:r>
            <a:r>
              <a:rPr lang="en-US" dirty="0" err="1" smtClean="0">
                <a:solidFill>
                  <a:schemeClr val="tx1">
                    <a:lumMod val="95000"/>
                    <a:lumOff val="5000"/>
                  </a:schemeClr>
                </a:solidFill>
                <a:latin typeface="Comic Sans MS" pitchFamily="66" charset="0"/>
              </a:rPr>
              <a:t>Aksaray</a:t>
            </a:r>
            <a:r>
              <a:rPr lang="en-US" dirty="0" smtClean="0">
                <a:solidFill>
                  <a:schemeClr val="tx1">
                    <a:lumMod val="95000"/>
                    <a:lumOff val="5000"/>
                  </a:schemeClr>
                </a:solidFill>
                <a:latin typeface="Comic Sans MS" pitchFamily="66" charset="0"/>
              </a:rPr>
              <a:t> </a:t>
            </a:r>
            <a:r>
              <a:rPr lang="tr-TR" dirty="0" smtClean="0">
                <a:solidFill>
                  <a:schemeClr val="tx1">
                    <a:lumMod val="95000"/>
                    <a:lumOff val="5000"/>
                  </a:schemeClr>
                </a:solidFill>
                <a:latin typeface="Comic Sans MS" pitchFamily="66" charset="0"/>
              </a:rPr>
              <a:t>in the </a:t>
            </a:r>
            <a:r>
              <a:rPr lang="tr-TR" dirty="0" err="1" smtClean="0">
                <a:solidFill>
                  <a:schemeClr val="tx1">
                    <a:lumMod val="95000"/>
                    <a:lumOff val="5000"/>
                  </a:schemeClr>
                </a:solidFill>
                <a:latin typeface="Comic Sans MS" pitchFamily="66" charset="0"/>
              </a:rPr>
              <a:t>west</a:t>
            </a:r>
            <a:r>
              <a:rPr lang="tr-TR" dirty="0" smtClean="0">
                <a:solidFill>
                  <a:schemeClr val="tx1">
                    <a:lumMod val="95000"/>
                    <a:lumOff val="5000"/>
                  </a:schemeClr>
                </a:solidFill>
                <a:latin typeface="Comic Sans MS" pitchFamily="66" charset="0"/>
              </a:rPr>
              <a:t>.</a:t>
            </a:r>
          </a:p>
          <a:p>
            <a:endParaRPr lang="tr-TR" dirty="0">
              <a:solidFill>
                <a:schemeClr val="tx1">
                  <a:lumMod val="95000"/>
                  <a:lumOff val="5000"/>
                </a:schemeClr>
              </a:solidFill>
              <a:latin typeface="Comic Sans MS" pitchFamily="66" charset="0"/>
            </a:endParaRPr>
          </a:p>
        </p:txBody>
      </p:sp>
      <p:pic>
        <p:nvPicPr>
          <p:cNvPr id="7" name="cahit_berkay_selvi_boylum_al_yazmalim._fon_muzi.mp3">
            <a:hlinkClick r:id="" action="ppaction://media"/>
          </p:cNvPr>
          <p:cNvPicPr>
            <a:picLocks noRot="1" noChangeAspect="1"/>
          </p:cNvPicPr>
          <p:nvPr>
            <a:audioFile r:link="rId1"/>
          </p:nvPr>
        </p:nvPicPr>
        <p:blipFill>
          <a:blip r:embed="rId4" cstate="print"/>
          <a:stretch>
            <a:fillRect/>
          </a:stretch>
        </p:blipFill>
        <p:spPr>
          <a:xfrm>
            <a:off x="500034" y="571480"/>
            <a:ext cx="304800" cy="304800"/>
          </a:xfrm>
          <a:prstGeom prst="rect">
            <a:avLst/>
          </a:prstGeom>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7" repeatCount="indefinite"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057598"/>
          </a:xfrm>
        </p:spPr>
        <p:txBody>
          <a:bodyPr>
            <a:normAutofit fontScale="90000"/>
          </a:bodyPr>
          <a:lstStyle/>
          <a:p>
            <a:r>
              <a:rPr lang="en-US" sz="1700" dirty="0" smtClean="0">
                <a:latin typeface="Comic Sans MS" pitchFamily="66" charset="0"/>
              </a:rPr>
              <a:t>Eventually these caps fall off, whereupon the wind and rain start to whittle away the cone until eventually it, too, collapses.</a:t>
            </a:r>
            <a:r>
              <a:rPr lang="en-US" dirty="0" smtClean="0"/>
              <a:t/>
            </a:r>
            <a:br>
              <a:rPr lang="en-US" dirty="0" smtClean="0"/>
            </a:br>
            <a:r>
              <a:rPr lang="en-US" dirty="0" smtClean="0"/>
              <a:t/>
            </a:r>
            <a:br>
              <a:rPr lang="en-US" dirty="0" smtClean="0"/>
            </a:br>
            <a:endParaRPr lang="tr-TR" dirty="0"/>
          </a:p>
        </p:txBody>
      </p:sp>
      <p:pic>
        <p:nvPicPr>
          <p:cNvPr id="1027" name="Picture 3" descr="C:\Users\yıldızaygen\Desktop\kapadokya\tum-guzelligiyle-kapadokya-3119050_7764_300[1].jpg"/>
          <p:cNvPicPr>
            <a:picLocks noChangeAspect="1" noChangeArrowheads="1"/>
          </p:cNvPicPr>
          <p:nvPr/>
        </p:nvPicPr>
        <p:blipFill>
          <a:blip r:embed="rId2" cstate="print"/>
          <a:srcRect/>
          <a:stretch>
            <a:fillRect/>
          </a:stretch>
        </p:blipFill>
        <p:spPr bwMode="auto">
          <a:xfrm>
            <a:off x="1115616" y="1772816"/>
            <a:ext cx="6912768" cy="4176464"/>
          </a:xfrm>
          <a:prstGeom prst="rect">
            <a:avLst/>
          </a:prstGeom>
          <a:noFill/>
        </p:spPr>
      </p:pic>
    </p:spTree>
  </p:cSld>
  <p:clrMapOvr>
    <a:masterClrMapping/>
  </p:clrMapOvr>
  <p:transition spd="slow">
    <p:split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1700" dirty="0" smtClean="0">
                <a:latin typeface="Comic Sans MS" pitchFamily="66" charset="0"/>
              </a:rPr>
              <a:t>Once here you can easily comfortably explore all the highlights and the hidden gems that this area is known</a:t>
            </a:r>
            <a:r>
              <a:rPr lang="tr-TR" sz="1700" dirty="0" smtClean="0">
                <a:latin typeface="Comic Sans MS" pitchFamily="66" charset="0"/>
              </a:rPr>
              <a:t> </a:t>
            </a:r>
            <a:r>
              <a:rPr lang="tr-TR" sz="1700" dirty="0" err="1" smtClean="0">
                <a:latin typeface="Comic Sans MS" pitchFamily="66" charset="0"/>
              </a:rPr>
              <a:t>for</a:t>
            </a:r>
            <a:r>
              <a:rPr lang="tr-TR" sz="1700" dirty="0" smtClean="0">
                <a:latin typeface="Comic Sans MS" pitchFamily="66" charset="0"/>
              </a:rPr>
              <a:t> .</a:t>
            </a:r>
            <a:br>
              <a:rPr lang="tr-TR" sz="1700" dirty="0" smtClean="0">
                <a:latin typeface="Comic Sans MS" pitchFamily="66" charset="0"/>
              </a:rPr>
            </a:br>
            <a:endParaRPr lang="tr-TR" dirty="0"/>
          </a:p>
        </p:txBody>
      </p:sp>
      <p:pic>
        <p:nvPicPr>
          <p:cNvPr id="2050" name="Picture 2" descr="C:\Users\yıldızaygen\Desktop\kapadokya\Kapadokya[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7584" y="1556792"/>
            <a:ext cx="7970838" cy="4672534"/>
          </a:xfrm>
          <a:prstGeom prst="rect">
            <a:avLst/>
          </a:prstGeom>
          <a:noFill/>
        </p:spPr>
      </p:pic>
    </p:spTree>
  </p:cSld>
  <p:clrMapOvr>
    <a:masterClrMapping/>
  </p:clrMapOvr>
  <p:transition spd="slow">
    <p:strips dir="l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301208"/>
            <a:ext cx="7787208" cy="1008112"/>
          </a:xfrm>
        </p:spPr>
        <p:txBody>
          <a:bodyPr>
            <a:normAutofit/>
          </a:bodyPr>
          <a:lstStyle/>
          <a:p>
            <a:r>
              <a:rPr lang="en-US" sz="1500" dirty="0" smtClean="0">
                <a:latin typeface="Comic Sans MS" pitchFamily="66" charset="0"/>
              </a:rPr>
              <a:t>Cappadocia, known as the "Land of Beautiful Horses" is the ideal place to explore on horseback.</a:t>
            </a:r>
            <a:endParaRPr lang="tr-TR" sz="1500" dirty="0">
              <a:latin typeface="Comic Sans MS" pitchFamily="66" charset="0"/>
            </a:endParaRPr>
          </a:p>
        </p:txBody>
      </p:sp>
      <p:pic>
        <p:nvPicPr>
          <p:cNvPr id="3074" name="Picture 2" descr="C:\Users\yıldızaygen\Desktop\kapadokya\sonbaharda_kapadokya_guzelligi_h1537[1].jpg"/>
          <p:cNvPicPr>
            <a:picLocks noChangeAspect="1" noChangeArrowheads="1"/>
          </p:cNvPicPr>
          <p:nvPr/>
        </p:nvPicPr>
        <p:blipFill>
          <a:blip r:embed="rId2" cstate="print"/>
          <a:srcRect/>
          <a:stretch>
            <a:fillRect/>
          </a:stretch>
        </p:blipFill>
        <p:spPr bwMode="auto">
          <a:xfrm>
            <a:off x="611560" y="476672"/>
            <a:ext cx="7560840" cy="4464496"/>
          </a:xfrm>
          <a:prstGeom prst="rect">
            <a:avLst/>
          </a:prstGeom>
          <a:noFill/>
        </p:spPr>
      </p:pic>
    </p:spTree>
  </p:cSld>
  <p:clrMapOvr>
    <a:masterClrMapping/>
  </p:clrMapOvr>
  <p:transition spd="slow">
    <p:strips dir="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500" dirty="0" smtClean="0">
                <a:latin typeface="Comic Sans MS" pitchFamily="66" charset="0"/>
              </a:rPr>
              <a:t>The stunning &amp; lush </a:t>
            </a:r>
            <a:r>
              <a:rPr lang="en-US" sz="1500" b="1" dirty="0" err="1" smtClean="0">
                <a:latin typeface="Comic Sans MS" pitchFamily="66" charset="0"/>
              </a:rPr>
              <a:t>Ihlara</a:t>
            </a:r>
            <a:r>
              <a:rPr lang="en-US" sz="1500" b="1" dirty="0" smtClean="0">
                <a:latin typeface="Comic Sans MS" pitchFamily="66" charset="0"/>
              </a:rPr>
              <a:t> Valley</a:t>
            </a:r>
            <a:r>
              <a:rPr lang="en-US" sz="1500" dirty="0" smtClean="0">
                <a:latin typeface="Comic Sans MS" pitchFamily="66" charset="0"/>
              </a:rPr>
              <a:t> boasts the deepest gorge in Asia Minor</a:t>
            </a:r>
            <a:r>
              <a:rPr lang="tr-TR" sz="1500" dirty="0" smtClean="0">
                <a:latin typeface="Comic Sans MS" pitchFamily="66" charset="0"/>
              </a:rPr>
              <a:t> . </a:t>
            </a:r>
            <a:r>
              <a:rPr lang="en-US" sz="1500" dirty="0" smtClean="0">
                <a:latin typeface="Comic Sans MS" pitchFamily="66" charset="0"/>
              </a:rPr>
              <a:t>The total length of the valley is 14 km, and there are three different walking tours available for I</a:t>
            </a:r>
            <a:r>
              <a:rPr lang="tr-TR" sz="1500" dirty="0" err="1" smtClean="0">
                <a:latin typeface="Comic Sans MS" pitchFamily="66" charset="0"/>
              </a:rPr>
              <a:t>hl</a:t>
            </a:r>
            <a:r>
              <a:rPr lang="en-US" sz="1500" dirty="0" err="1" smtClean="0">
                <a:latin typeface="Comic Sans MS" pitchFamily="66" charset="0"/>
              </a:rPr>
              <a:t>ara</a:t>
            </a:r>
            <a:r>
              <a:rPr lang="en-US" sz="1500" dirty="0" smtClean="0">
                <a:latin typeface="Comic Sans MS" pitchFamily="66" charset="0"/>
              </a:rPr>
              <a:t> valley</a:t>
            </a:r>
            <a:r>
              <a:rPr lang="en-US" sz="1600" dirty="0" smtClean="0"/>
              <a:t>.</a:t>
            </a:r>
            <a:endParaRPr lang="tr-TR" sz="1500" dirty="0">
              <a:latin typeface="Comic Sans MS" pitchFamily="66" charset="0"/>
            </a:endParaRPr>
          </a:p>
        </p:txBody>
      </p:sp>
      <p:pic>
        <p:nvPicPr>
          <p:cNvPr id="4098" name="Picture 2" descr="C:\Users\yıldızaygen\Desktop\kapadokya\melendiz-vadisi-yemek[1].jpg"/>
          <p:cNvPicPr>
            <a:picLocks noChangeAspect="1" noChangeArrowheads="1"/>
          </p:cNvPicPr>
          <p:nvPr/>
        </p:nvPicPr>
        <p:blipFill>
          <a:blip r:embed="rId2" cstate="print"/>
          <a:srcRect/>
          <a:stretch>
            <a:fillRect/>
          </a:stretch>
        </p:blipFill>
        <p:spPr bwMode="auto">
          <a:xfrm>
            <a:off x="683568" y="1700808"/>
            <a:ext cx="7416824" cy="4608512"/>
          </a:xfrm>
          <a:prstGeom prst="rect">
            <a:avLst/>
          </a:prstGeom>
          <a:noFill/>
        </p:spPr>
      </p:pic>
    </p:spTree>
  </p:cSld>
  <p:clrMapOvr>
    <a:masterClrMapping/>
  </p:clrMapOvr>
  <p:transition spd="slow">
    <p:diamon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GÖREME OPEN AİR MUSEUM</a:t>
            </a:r>
            <a:br>
              <a:rPr lang="tr-TR" dirty="0" smtClean="0"/>
            </a:br>
            <a:endParaRPr lang="tr-TR" dirty="0"/>
          </a:p>
        </p:txBody>
      </p:sp>
      <p:pic>
        <p:nvPicPr>
          <p:cNvPr id="5122" name="Picture 2" descr="C:\Users\yıldızaygen\Desktop\kapadokya\Goreme_Open_Air_Museum_by_L4WA[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59632" y="2060848"/>
            <a:ext cx="7056784" cy="3955554"/>
          </a:xfrm>
          <a:prstGeom prst="rect">
            <a:avLst/>
          </a:prstGeom>
          <a:noFill/>
        </p:spPr>
      </p:pic>
    </p:spTree>
  </p:cSld>
  <p:clrMapOvr>
    <a:masterClrMapping/>
  </p:clrMapOvr>
  <p:transition spd="slow">
    <p:whee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yıldızaygen\Desktop\kapadokya\kapadokya[2].jpg"/>
          <p:cNvPicPr>
            <a:picLocks noChangeAspect="1" noChangeArrowheads="1"/>
          </p:cNvPicPr>
          <p:nvPr/>
        </p:nvPicPr>
        <p:blipFill>
          <a:blip r:embed="rId2" cstate="print"/>
          <a:srcRect/>
          <a:stretch>
            <a:fillRect/>
          </a:stretch>
        </p:blipFill>
        <p:spPr bwMode="auto">
          <a:xfrm>
            <a:off x="1835696" y="188640"/>
            <a:ext cx="5650979" cy="3888432"/>
          </a:xfrm>
          <a:prstGeom prst="rect">
            <a:avLst/>
          </a:prstGeom>
          <a:noFill/>
        </p:spPr>
      </p:pic>
      <p:sp>
        <p:nvSpPr>
          <p:cNvPr id="5" name="Rectangle 4"/>
          <p:cNvSpPr/>
          <p:nvPr/>
        </p:nvSpPr>
        <p:spPr>
          <a:xfrm>
            <a:off x="1619672" y="4365104"/>
            <a:ext cx="5616624" cy="1477328"/>
          </a:xfrm>
          <a:prstGeom prst="rect">
            <a:avLst/>
          </a:prstGeom>
        </p:spPr>
        <p:txBody>
          <a:bodyPr wrap="square">
            <a:spAutoFit/>
          </a:bodyPr>
          <a:lstStyle/>
          <a:p>
            <a:r>
              <a:rPr lang="en-US" sz="1500" dirty="0" smtClean="0">
                <a:latin typeface="Comic Sans MS" pitchFamily="66" charset="0"/>
              </a:rPr>
              <a:t>Kayseri was already an ancient Hittite settlement called </a:t>
            </a:r>
            <a:r>
              <a:rPr lang="en-US" sz="1500" dirty="0" err="1" smtClean="0">
                <a:latin typeface="Comic Sans MS" pitchFamily="66" charset="0"/>
              </a:rPr>
              <a:t>Mazaca</a:t>
            </a:r>
            <a:r>
              <a:rPr lang="en-US" sz="1500" dirty="0" smtClean="0">
                <a:latin typeface="Comic Sans MS" pitchFamily="66" charset="0"/>
              </a:rPr>
              <a:t> when it was renamed Caesarea of Cappadocia by the Romans in the 1st century AD. Nearby, archaeological excavations at </a:t>
            </a:r>
            <a:r>
              <a:rPr lang="en-US" sz="1500" dirty="0" err="1" smtClean="0">
                <a:latin typeface="Comic Sans MS" pitchFamily="66" charset="0"/>
              </a:rPr>
              <a:t>Kultepe</a:t>
            </a:r>
            <a:r>
              <a:rPr lang="en-US" sz="1500" dirty="0" smtClean="0">
                <a:latin typeface="Comic Sans MS" pitchFamily="66" charset="0"/>
              </a:rPr>
              <a:t> have revealed that the area was first occupied around 4000 BC and known as </a:t>
            </a:r>
            <a:r>
              <a:rPr lang="en-US" sz="1500" dirty="0" err="1" smtClean="0">
                <a:latin typeface="Comic Sans MS" pitchFamily="66" charset="0"/>
              </a:rPr>
              <a:t>Kanesh</a:t>
            </a:r>
            <a:r>
              <a:rPr lang="en-US" sz="1500" dirty="0" smtClean="0">
                <a:latin typeface="Comic Sans MS" pitchFamily="66" charset="0"/>
              </a:rPr>
              <a:t> in ancient times.</a:t>
            </a:r>
            <a:endParaRPr lang="tr-TR" sz="1500" dirty="0">
              <a:latin typeface="Comic Sans MS" pitchFamily="66" charset="0"/>
            </a:endParaRPr>
          </a:p>
        </p:txBody>
      </p:sp>
    </p:spTree>
  </p:cSld>
  <p:clrMapOvr>
    <a:masterClrMapping/>
  </p:clrMapOvr>
  <p:transition spd="slow">
    <p:circl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yıldızaygen\Desktop\kapadokya\Cappadocia_Town_-_2[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59632" y="260648"/>
            <a:ext cx="6266731" cy="4081810"/>
          </a:xfrm>
          <a:prstGeom prst="rect">
            <a:avLst/>
          </a:prstGeom>
          <a:noFill/>
        </p:spPr>
      </p:pic>
      <p:sp>
        <p:nvSpPr>
          <p:cNvPr id="5" name="Rectangle 4"/>
          <p:cNvSpPr/>
          <p:nvPr/>
        </p:nvSpPr>
        <p:spPr>
          <a:xfrm>
            <a:off x="467544" y="4797152"/>
            <a:ext cx="7632848" cy="784830"/>
          </a:xfrm>
          <a:prstGeom prst="rect">
            <a:avLst/>
          </a:prstGeom>
        </p:spPr>
        <p:txBody>
          <a:bodyPr wrap="square">
            <a:spAutoFit/>
          </a:bodyPr>
          <a:lstStyle/>
          <a:p>
            <a:r>
              <a:rPr lang="en-US" sz="1500" dirty="0" smtClean="0">
                <a:latin typeface="Comic Sans MS" pitchFamily="66" charset="0"/>
              </a:rPr>
              <a:t>During Byzantine times, Caesarea </a:t>
            </a:r>
            <a:r>
              <a:rPr lang="en-US" sz="1500" dirty="0" err="1" smtClean="0">
                <a:latin typeface="Comic Sans MS" pitchFamily="66" charset="0"/>
              </a:rPr>
              <a:t>Mazaca</a:t>
            </a:r>
            <a:r>
              <a:rPr lang="en-US" sz="1500" dirty="0" smtClean="0">
                <a:latin typeface="Comic Sans MS" pitchFamily="66" charset="0"/>
              </a:rPr>
              <a:t> maintained its prominence as a city of commerce and trade as well as a major metallurgical center that specialized in the manufacture of heavy cavalry armor.</a:t>
            </a:r>
            <a:endParaRPr lang="tr-TR" sz="1500" dirty="0">
              <a:latin typeface="Comic Sans MS" pitchFamily="66" charset="0"/>
            </a:endParaRPr>
          </a:p>
        </p:txBody>
      </p:sp>
    </p:spTree>
  </p:cSld>
  <p:clrMapOvr>
    <a:masterClrMapping/>
  </p:clrMapOvr>
  <p:transition spd="slow">
    <p:strips dir="l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yıldızaygen\Desktop\kapadokya\imagesCAMHLI4K.jpg"/>
          <p:cNvPicPr>
            <a:picLocks noChangeAspect="1" noChangeArrowheads="1"/>
          </p:cNvPicPr>
          <p:nvPr/>
        </p:nvPicPr>
        <p:blipFill>
          <a:blip r:embed="rId2" cstate="print"/>
          <a:srcRect/>
          <a:stretch>
            <a:fillRect/>
          </a:stretch>
        </p:blipFill>
        <p:spPr bwMode="auto">
          <a:xfrm>
            <a:off x="1259632" y="260648"/>
            <a:ext cx="6984776" cy="3888432"/>
          </a:xfrm>
          <a:prstGeom prst="rect">
            <a:avLst/>
          </a:prstGeom>
          <a:noFill/>
        </p:spPr>
      </p:pic>
      <p:sp>
        <p:nvSpPr>
          <p:cNvPr id="5" name="Rectangle 4"/>
          <p:cNvSpPr/>
          <p:nvPr/>
        </p:nvSpPr>
        <p:spPr>
          <a:xfrm>
            <a:off x="1043608" y="4653136"/>
            <a:ext cx="7272808" cy="784830"/>
          </a:xfrm>
          <a:prstGeom prst="rect">
            <a:avLst/>
          </a:prstGeom>
        </p:spPr>
        <p:txBody>
          <a:bodyPr wrap="square">
            <a:spAutoFit/>
          </a:bodyPr>
          <a:lstStyle/>
          <a:p>
            <a:r>
              <a:rPr lang="en-US" sz="1500" dirty="0" smtClean="0">
                <a:latin typeface="Comic Sans MS" pitchFamily="66" charset="0"/>
              </a:rPr>
              <a:t>Under the </a:t>
            </a:r>
            <a:r>
              <a:rPr lang="en-US" sz="1500" dirty="0" err="1" smtClean="0">
                <a:latin typeface="Comic Sans MS" pitchFamily="66" charset="0"/>
              </a:rPr>
              <a:t>Seljuks</a:t>
            </a:r>
            <a:r>
              <a:rPr lang="en-US" sz="1500" dirty="0" smtClean="0">
                <a:latin typeface="Comic Sans MS" pitchFamily="66" charset="0"/>
              </a:rPr>
              <a:t>, Kayseri became prominent once again as the second most important city in the empire with many architecturally important structures. Theological schools, a medical school and hospitals were built here</a:t>
            </a:r>
            <a:r>
              <a:rPr lang="tr-TR" sz="1500" dirty="0" smtClean="0">
                <a:latin typeface="Comic Sans MS" pitchFamily="66" charset="0"/>
              </a:rPr>
              <a:t>.</a:t>
            </a:r>
            <a:endParaRPr lang="tr-TR" sz="1500" dirty="0">
              <a:latin typeface="Comic Sans MS" pitchFamily="66" charset="0"/>
            </a:endParaRPr>
          </a:p>
        </p:txBody>
      </p:sp>
    </p:spTree>
  </p:cSld>
  <p:clrMapOvr>
    <a:masterClrMapping/>
  </p:clrMapOvr>
  <p:transition spd="slow">
    <p:newsfla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yıldızaygen\Desktop\kapadokya\12403_100402120451_3[1].jpg"/>
          <p:cNvPicPr>
            <a:picLocks noChangeAspect="1" noChangeArrowheads="1"/>
          </p:cNvPicPr>
          <p:nvPr/>
        </p:nvPicPr>
        <p:blipFill>
          <a:blip r:embed="rId2" cstate="print"/>
          <a:srcRect/>
          <a:stretch>
            <a:fillRect/>
          </a:stretch>
        </p:blipFill>
        <p:spPr bwMode="auto">
          <a:xfrm>
            <a:off x="755576" y="188640"/>
            <a:ext cx="7488832" cy="3672408"/>
          </a:xfrm>
          <a:prstGeom prst="rect">
            <a:avLst/>
          </a:prstGeom>
          <a:noFill/>
        </p:spPr>
      </p:pic>
      <p:sp>
        <p:nvSpPr>
          <p:cNvPr id="3" name="Rectangle 2"/>
          <p:cNvSpPr/>
          <p:nvPr/>
        </p:nvSpPr>
        <p:spPr>
          <a:xfrm>
            <a:off x="395536" y="4365104"/>
            <a:ext cx="8136904" cy="1015663"/>
          </a:xfrm>
          <a:prstGeom prst="rect">
            <a:avLst/>
          </a:prstGeom>
        </p:spPr>
        <p:txBody>
          <a:bodyPr wrap="square">
            <a:spAutoFit/>
          </a:bodyPr>
          <a:lstStyle/>
          <a:p>
            <a:r>
              <a:rPr lang="en-US" sz="1500" dirty="0" smtClean="0">
                <a:latin typeface="Comic Sans MS" pitchFamily="66" charset="0"/>
              </a:rPr>
              <a:t>These two ancient volcanoes mark the western and eastern boundaries of a region known for its curious volcanic landscape that has been relentlessly carved by nature and by the people who have lived here</a:t>
            </a:r>
            <a:r>
              <a:rPr lang="tr-TR" sz="1500" dirty="0" smtClean="0">
                <a:latin typeface="Comic Sans MS" pitchFamily="66" charset="0"/>
              </a:rPr>
              <a:t>.</a:t>
            </a:r>
          </a:p>
          <a:p>
            <a:endParaRPr lang="tr-TR" sz="1500" dirty="0">
              <a:latin typeface="Comic Sans MS" pitchFamily="66" charset="0"/>
            </a:endParaRPr>
          </a:p>
        </p:txBody>
      </p:sp>
    </p:spTree>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yıldızaygen\Desktop\kapadokya\DSCN0563.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331640" y="260648"/>
            <a:ext cx="6912768" cy="4525963"/>
          </a:xfrm>
          <a:prstGeom prst="rect">
            <a:avLst/>
          </a:prstGeom>
          <a:noFill/>
        </p:spPr>
      </p:pic>
      <p:sp>
        <p:nvSpPr>
          <p:cNvPr id="5" name="Rectangle 4"/>
          <p:cNvSpPr/>
          <p:nvPr/>
        </p:nvSpPr>
        <p:spPr>
          <a:xfrm>
            <a:off x="899592" y="5013176"/>
            <a:ext cx="7416824" cy="1246495"/>
          </a:xfrm>
          <a:prstGeom prst="rect">
            <a:avLst/>
          </a:prstGeom>
        </p:spPr>
        <p:txBody>
          <a:bodyPr wrap="square">
            <a:spAutoFit/>
          </a:bodyPr>
          <a:lstStyle/>
          <a:p>
            <a:r>
              <a:rPr lang="en-US" sz="1500" dirty="0" smtClean="0">
                <a:latin typeface="Comic Sans MS" pitchFamily="66" charset="0"/>
              </a:rPr>
              <a:t>The traditional main sources of income of the city, carpet weaving and viticulture have been overtaken by tourism, because of its proximity to the underground shelters, the fairy chimneys, monasteries, caravanserais and the famous rock-hewn churches of </a:t>
            </a:r>
            <a:r>
              <a:rPr lang="en-US" sz="1500" dirty="0" err="1" smtClean="0">
                <a:latin typeface="Comic Sans MS" pitchFamily="66" charset="0"/>
              </a:rPr>
              <a:t>Göreme</a:t>
            </a:r>
            <a:r>
              <a:rPr lang="en-US" sz="1500" dirty="0" smtClean="0">
                <a:latin typeface="Comic Sans MS" pitchFamily="66" charset="0"/>
              </a:rPr>
              <a:t>.</a:t>
            </a:r>
            <a:endParaRPr lang="tr-TR" sz="1500" dirty="0" smtClean="0">
              <a:latin typeface="Comic Sans MS" pitchFamily="66" charset="0"/>
            </a:endParaRPr>
          </a:p>
          <a:p>
            <a:endParaRPr lang="tr-TR" sz="1500" dirty="0">
              <a:latin typeface="Comic Sans MS" pitchFamily="66" charset="0"/>
            </a:endParaRPr>
          </a:p>
        </p:txBody>
      </p:sp>
    </p:spTree>
  </p:cSld>
  <p:clrMapOvr>
    <a:masterClrMapping/>
  </p:clrMapOvr>
  <p:transition spd="slow">
    <p:cover dir="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yıldızaygen\Desktop\kapadokya\131_3204portfolyo6[1].jpg"/>
          <p:cNvPicPr>
            <a:picLocks noChangeAspect="1" noChangeArrowheads="1"/>
          </p:cNvPicPr>
          <p:nvPr/>
        </p:nvPicPr>
        <p:blipFill>
          <a:blip r:embed="rId2" cstate="print"/>
          <a:srcRect/>
          <a:stretch>
            <a:fillRect/>
          </a:stretch>
        </p:blipFill>
        <p:spPr bwMode="auto">
          <a:xfrm>
            <a:off x="0" y="0"/>
            <a:ext cx="9144000" cy="5661248"/>
          </a:xfrm>
          <a:prstGeom prst="rect">
            <a:avLst/>
          </a:prstGeom>
          <a:noFill/>
        </p:spPr>
      </p:pic>
      <p:sp>
        <p:nvSpPr>
          <p:cNvPr id="6" name="Title 1"/>
          <p:cNvSpPr>
            <a:spLocks noGrp="1"/>
          </p:cNvSpPr>
          <p:nvPr>
            <p:ph type="title"/>
          </p:nvPr>
        </p:nvSpPr>
        <p:spPr>
          <a:xfrm>
            <a:off x="467544" y="5877272"/>
            <a:ext cx="8003232" cy="836712"/>
          </a:xfrm>
        </p:spPr>
        <p:txBody>
          <a:bodyPr>
            <a:normAutofit/>
          </a:bodyPr>
          <a:lstStyle/>
          <a:p>
            <a:r>
              <a:rPr lang="en-US" sz="1500" dirty="0" smtClean="0">
                <a:latin typeface="Comic Sans MS" pitchFamily="66" charset="0"/>
              </a:rPr>
              <a:t>Kayseri in the east and Ni</a:t>
            </a:r>
            <a:r>
              <a:rPr lang="tr-TR" sz="1500" dirty="0" smtClean="0">
                <a:latin typeface="Comic Sans MS" pitchFamily="66" charset="0"/>
              </a:rPr>
              <a:t>ğ</a:t>
            </a:r>
            <a:r>
              <a:rPr lang="en-US" sz="1500" dirty="0" smtClean="0">
                <a:latin typeface="Comic Sans MS" pitchFamily="66" charset="0"/>
              </a:rPr>
              <a:t>de in the south. Modern Cappadocia is an incredible place, </a:t>
            </a:r>
            <a:r>
              <a:rPr lang="en-US" sz="1500" dirty="0" err="1" smtClean="0">
                <a:latin typeface="Comic Sans MS" pitchFamily="66" charset="0"/>
              </a:rPr>
              <a:t>criss</a:t>
            </a:r>
            <a:r>
              <a:rPr lang="en-US" sz="1500" dirty="0" smtClean="0">
                <a:latin typeface="Comic Sans MS" pitchFamily="66" charset="0"/>
              </a:rPr>
              <a:t>-crossed with valleys and dotted with dramatic rock formations. </a:t>
            </a:r>
            <a:endParaRPr lang="tr-TR" sz="1500" dirty="0">
              <a:latin typeface="Comic Sans MS" pitchFamily="66" charset="0"/>
            </a:endParaRPr>
          </a:p>
        </p:txBody>
      </p:sp>
    </p:spTree>
  </p:cSld>
  <p:clrMapOvr>
    <a:masterClrMapping/>
  </p:clrMapOvr>
  <p:transition spd="slow">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yıldızaygen\Desktop\DSCN0654.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tretch>
            <a:fillRect/>
          </a:stretch>
        </p:blipFill>
        <p:spPr bwMode="auto">
          <a:xfrm>
            <a:off x="2267458" y="1600200"/>
            <a:ext cx="4609084" cy="4525963"/>
          </a:xfrm>
          <a:prstGeom prst="rect">
            <a:avLst/>
          </a:prstGeom>
          <a:noFill/>
        </p:spPr>
      </p:pic>
      <p:sp>
        <p:nvSpPr>
          <p:cNvPr id="6" name="Rectangle 5"/>
          <p:cNvSpPr/>
          <p:nvPr/>
        </p:nvSpPr>
        <p:spPr>
          <a:xfrm>
            <a:off x="971600" y="332656"/>
            <a:ext cx="7272808" cy="553998"/>
          </a:xfrm>
          <a:prstGeom prst="rect">
            <a:avLst/>
          </a:prstGeom>
        </p:spPr>
        <p:txBody>
          <a:bodyPr wrap="square">
            <a:spAutoFit/>
          </a:bodyPr>
          <a:lstStyle/>
          <a:p>
            <a:r>
              <a:rPr lang="en-US" sz="1500" dirty="0" smtClean="0">
                <a:latin typeface="Comic Sans MS" pitchFamily="66" charset="0"/>
              </a:rPr>
              <a:t>The origin of the charming town of </a:t>
            </a:r>
            <a:r>
              <a:rPr lang="en-US" sz="1500" dirty="0" err="1" smtClean="0">
                <a:latin typeface="Comic Sans MS" pitchFamily="66" charset="0"/>
              </a:rPr>
              <a:t>Avanos</a:t>
            </a:r>
            <a:r>
              <a:rPr lang="en-US" sz="1500" dirty="0" smtClean="0">
                <a:latin typeface="Comic Sans MS" pitchFamily="66" charset="0"/>
              </a:rPr>
              <a:t>, </a:t>
            </a:r>
            <a:r>
              <a:rPr lang="en-US" sz="1500" dirty="0" err="1" smtClean="0">
                <a:latin typeface="Comic Sans MS" pitchFamily="66" charset="0"/>
              </a:rPr>
              <a:t>Nevsehir</a:t>
            </a:r>
            <a:r>
              <a:rPr lang="en-US" sz="1500" dirty="0" smtClean="0">
                <a:latin typeface="Comic Sans MS" pitchFamily="66" charset="0"/>
              </a:rPr>
              <a:t> is known to the Hittites made ​​based on the test.</a:t>
            </a:r>
            <a:endParaRPr lang="en-US" sz="1500" dirty="0">
              <a:latin typeface="Comic Sans MS" pitchFamily="66" charset="0"/>
            </a:endParaRPr>
          </a:p>
        </p:txBody>
      </p:sp>
    </p:spTree>
  </p:cSld>
  <p:clrMapOvr>
    <a:masterClrMapping/>
  </p:clrMapOvr>
  <p:transition spd="slow">
    <p:blinds/>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672"/>
            <a:ext cx="8244408" cy="926976"/>
          </a:xfrm>
        </p:spPr>
        <p:txBody>
          <a:bodyPr>
            <a:normAutofit fontScale="90000"/>
          </a:bodyPr>
          <a:lstStyle/>
          <a:p>
            <a:r>
              <a:rPr lang="en-US" sz="1700" dirty="0" smtClean="0">
                <a:latin typeface="Comic Sans MS" pitchFamily="66" charset="0"/>
              </a:rPr>
              <a:t>The test is the most famous dish of Cappadocia, a local kebab flavor. Traditional </a:t>
            </a:r>
            <a:r>
              <a:rPr lang="en-US" sz="1700" dirty="0" err="1" smtClean="0">
                <a:latin typeface="Comic Sans MS" pitchFamily="66" charset="0"/>
              </a:rPr>
              <a:t>tes</a:t>
            </a:r>
            <a:r>
              <a:rPr lang="tr-TR" sz="1700" dirty="0" smtClean="0">
                <a:latin typeface="Comic Sans MS" pitchFamily="66" charset="0"/>
              </a:rPr>
              <a:t>ti </a:t>
            </a:r>
            <a:r>
              <a:rPr lang="en-US" sz="1700" dirty="0" smtClean="0">
                <a:latin typeface="Comic Sans MS" pitchFamily="66" charset="0"/>
              </a:rPr>
              <a:t>kebab meat into jar placed in </a:t>
            </a:r>
            <a:r>
              <a:rPr lang="en-US" sz="1700" dirty="0" err="1" smtClean="0">
                <a:latin typeface="Comic Sans MS" pitchFamily="66" charset="0"/>
              </a:rPr>
              <a:t>Avanos</a:t>
            </a:r>
            <a:r>
              <a:rPr lang="en-US" sz="1700" dirty="0" smtClean="0">
                <a:latin typeface="Comic Sans MS" pitchFamily="66" charset="0"/>
              </a:rPr>
              <a:t> is cooked in </a:t>
            </a:r>
            <a:r>
              <a:rPr lang="en-US" sz="1700" dirty="0" err="1" smtClean="0">
                <a:latin typeface="Comic Sans MS" pitchFamily="66" charset="0"/>
              </a:rPr>
              <a:t>Tandoor</a:t>
            </a:r>
            <a:r>
              <a:rPr lang="en-US" dirty="0" smtClean="0"/>
              <a:t>.</a:t>
            </a:r>
            <a:br>
              <a:rPr lang="en-US" dirty="0" smtClean="0"/>
            </a:br>
            <a:endParaRPr lang="tr-TR" dirty="0"/>
          </a:p>
        </p:txBody>
      </p:sp>
      <p:pic>
        <p:nvPicPr>
          <p:cNvPr id="3074" name="Picture 2" descr="C:\Users\yıldızaygen\Desktop\kapadokya\DSCN0631.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tretch>
            <a:fillRect/>
          </a:stretch>
        </p:blipFill>
        <p:spPr bwMode="auto">
          <a:xfrm>
            <a:off x="1224283" y="1600200"/>
            <a:ext cx="6695433" cy="4525963"/>
          </a:xfrm>
          <a:prstGeom prst="rect">
            <a:avLst/>
          </a:prstGeom>
          <a:noFill/>
        </p:spPr>
      </p:pic>
    </p:spTree>
  </p:cSld>
  <p:clrMapOvr>
    <a:masterClrMapping/>
  </p:clrMapOvr>
  <p:transition spd="slow">
    <p:blinds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pic>
        <p:nvPicPr>
          <p:cNvPr id="1026" name="Picture 2" descr="C:\Users\yıldızaygen\Desktop\comenious\resimler\blogsite\yenı\IMG_3333.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611560" y="1628800"/>
            <a:ext cx="3856297" cy="3024336"/>
          </a:xfrm>
          <a:prstGeom prst="rect">
            <a:avLst/>
          </a:prstGeom>
          <a:noFill/>
        </p:spPr>
      </p:pic>
      <p:pic>
        <p:nvPicPr>
          <p:cNvPr id="1027" name="Picture 3" descr="C:\Users\yıldızaygen\Desktop\comenious\resimler\blogsite\yenı\IMG_333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1" y="1700808"/>
            <a:ext cx="4248471" cy="2952328"/>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8229600" cy="364902"/>
          </a:xfrm>
        </p:spPr>
        <p:txBody>
          <a:bodyPr>
            <a:normAutofit fontScale="90000"/>
          </a:bodyPr>
          <a:lstStyle/>
          <a:p>
            <a:r>
              <a:rPr lang="en-US" sz="1700" dirty="0" smtClean="0">
                <a:latin typeface="Comic Sans MS" pitchFamily="66" charset="0"/>
              </a:rPr>
              <a:t>The city is located at a distance of 290 km (180 mi) from the capital Ankara, and is within the historical region of Cappadocia.</a:t>
            </a:r>
            <a:r>
              <a:rPr lang="en-US" dirty="0" smtClean="0"/>
              <a:t/>
            </a:r>
            <a:br>
              <a:rPr lang="en-US" dirty="0" smtClean="0"/>
            </a:br>
            <a:r>
              <a:rPr lang="en-US" dirty="0" smtClean="0"/>
              <a:t/>
            </a:r>
            <a:br>
              <a:rPr lang="en-US" dirty="0" smtClean="0"/>
            </a:br>
            <a:endParaRPr lang="tr-TR" dirty="0"/>
          </a:p>
        </p:txBody>
      </p:sp>
      <p:pic>
        <p:nvPicPr>
          <p:cNvPr id="4098" name="Picture 2" descr="C:\Users\yıldızaygen\Desktop\kapadokya\DSCN0501.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tretch>
            <a:fillRect/>
          </a:stretch>
        </p:blipFill>
        <p:spPr bwMode="auto">
          <a:xfrm>
            <a:off x="956217" y="1600200"/>
            <a:ext cx="7231566" cy="4525963"/>
          </a:xfrm>
          <a:prstGeom prst="rect">
            <a:avLst/>
          </a:prstGeom>
          <a:noFill/>
        </p:spPr>
      </p:pic>
    </p:spTree>
  </p:cSld>
  <p:clrMapOvr>
    <a:masterClrMapping/>
  </p:clrMapOvr>
  <p:transition spd="slow">
    <p:check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yıldızaygen\Desktop\kapadokya\DSCN0598.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187624" y="332655"/>
            <a:ext cx="6912768" cy="3744417"/>
          </a:xfrm>
          <a:prstGeom prst="rect">
            <a:avLst/>
          </a:prstGeom>
          <a:noFill/>
        </p:spPr>
      </p:pic>
      <p:sp>
        <p:nvSpPr>
          <p:cNvPr id="6" name="Rectangle 5"/>
          <p:cNvSpPr/>
          <p:nvPr/>
        </p:nvSpPr>
        <p:spPr>
          <a:xfrm>
            <a:off x="1259632" y="4437112"/>
            <a:ext cx="6480720" cy="784830"/>
          </a:xfrm>
          <a:prstGeom prst="rect">
            <a:avLst/>
          </a:prstGeom>
        </p:spPr>
        <p:txBody>
          <a:bodyPr wrap="square">
            <a:spAutoFit/>
          </a:bodyPr>
          <a:lstStyle/>
          <a:p>
            <a:r>
              <a:rPr lang="en-US" sz="1500" dirty="0" smtClean="0">
                <a:latin typeface="Comic Sans MS" pitchFamily="66" charset="0"/>
              </a:rPr>
              <a:t>When the Ottoman sultan </a:t>
            </a:r>
            <a:r>
              <a:rPr lang="en-US" sz="1500" dirty="0" err="1" smtClean="0">
                <a:latin typeface="Comic Sans MS" pitchFamily="66" charset="0"/>
              </a:rPr>
              <a:t>Selim</a:t>
            </a:r>
            <a:r>
              <a:rPr lang="en-US" sz="1500" dirty="0" smtClean="0">
                <a:latin typeface="Comic Sans MS" pitchFamily="66" charset="0"/>
              </a:rPr>
              <a:t> I destroyed the </a:t>
            </a:r>
            <a:r>
              <a:rPr lang="en-US" sz="1500" dirty="0" err="1" smtClean="0">
                <a:latin typeface="Comic Sans MS" pitchFamily="66" charset="0"/>
              </a:rPr>
              <a:t>Dulkadir</a:t>
            </a:r>
            <a:r>
              <a:rPr lang="en-US" sz="1500" dirty="0" smtClean="0">
                <a:latin typeface="Comic Sans MS" pitchFamily="66" charset="0"/>
              </a:rPr>
              <a:t> Principality, Nyssa became part of the </a:t>
            </a:r>
            <a:r>
              <a:rPr lang="en-US" sz="1500" dirty="0" err="1" smtClean="0">
                <a:latin typeface="Comic Sans MS" pitchFamily="66" charset="0"/>
              </a:rPr>
              <a:t>the</a:t>
            </a:r>
            <a:r>
              <a:rPr lang="en-US" sz="1500" dirty="0" smtClean="0">
                <a:latin typeface="Comic Sans MS" pitchFamily="66" charset="0"/>
              </a:rPr>
              <a:t> Ottoman empire and was renamed </a:t>
            </a:r>
            <a:r>
              <a:rPr lang="tr-TR" sz="1500" dirty="0" err="1" smtClean="0">
                <a:latin typeface="Comic Sans MS" pitchFamily="66" charset="0"/>
              </a:rPr>
              <a:t>Muskara</a:t>
            </a:r>
            <a:r>
              <a:rPr lang="tr-TR" sz="1500" dirty="0" smtClean="0">
                <a:latin typeface="Comic Sans MS" pitchFamily="66" charset="0"/>
              </a:rPr>
              <a:t> .</a:t>
            </a:r>
            <a:endParaRPr lang="tr-TR" sz="1500" dirty="0">
              <a:latin typeface="Comic Sans MS" pitchFamily="66" charset="0"/>
            </a:endParaRPr>
          </a:p>
        </p:txBody>
      </p:sp>
    </p:spTree>
  </p:cSld>
  <p:clrMapOvr>
    <a:masterClrMapping/>
  </p:clrMapOvr>
  <p:transition spd="slow">
    <p:comb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yunanistandan gelen arkadaşlarla çekindiğimiz fotolar\DSCN049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pic>
        <p:nvPicPr>
          <p:cNvPr id="2" name="Picture 2" descr="F:\yunanistandan gelen arkadaşlarla çekindiğimiz fotolar\DSCN050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20693773">
            <a:off x="482208" y="336479"/>
            <a:ext cx="2867811" cy="2150858"/>
          </a:xfrm>
          <a:prstGeom prst="rect">
            <a:avLst/>
          </a:prstGeom>
          <a:noFill/>
        </p:spPr>
      </p:pic>
    </p:spTree>
  </p:cSld>
  <p:clrMapOvr>
    <a:masterClrMapping/>
  </p:clrMapOvr>
  <p:transition spd="slow">
    <p:comb/>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yunanistandan gelen arkadaşlarla çekindiğimiz fotolar\DSCN049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Tree>
  </p:cSld>
  <p:clrMapOvr>
    <a:masterClrMapping/>
  </p:clrMapOvr>
  <p:transition spd="slow">
    <p:checke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yunanistandan gelen arkadaşlarla çekindiğimiz fotolar\DSCN059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20076658">
            <a:off x="462802" y="732956"/>
            <a:ext cx="4113980" cy="3085485"/>
          </a:xfrm>
          <a:prstGeom prst="rect">
            <a:avLst/>
          </a:prstGeom>
          <a:noFill/>
        </p:spPr>
      </p:pic>
      <p:pic>
        <p:nvPicPr>
          <p:cNvPr id="3" name="Picture 2" descr="F:\yunanistandan gelen arkadaşlarla çekindiğimiz fotolar\DSCN049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20086185">
            <a:off x="4031896" y="2404810"/>
            <a:ext cx="4549473" cy="3658053"/>
          </a:xfrm>
          <a:prstGeom prst="rect">
            <a:avLst/>
          </a:prstGeom>
          <a:noFill/>
        </p:spPr>
      </p:pic>
    </p:spTree>
  </p:cSld>
  <p:clrMapOvr>
    <a:masterClrMapping/>
  </p:clrMapOvr>
  <p:transition spd="slow">
    <p:wedg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kapadokya\DSC_3678.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701026">
            <a:off x="4119647" y="812045"/>
            <a:ext cx="4751053" cy="3685957"/>
          </a:xfrm>
          <a:prstGeom prst="rect">
            <a:avLst/>
          </a:prstGeom>
          <a:noFill/>
        </p:spPr>
      </p:pic>
      <p:pic>
        <p:nvPicPr>
          <p:cNvPr id="2" name="Picture 2" descr="F:\yunanistandan gelen arkadaşlarla çekindiğimiz fotolar\DSCN048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467098">
            <a:off x="1" y="3645024"/>
            <a:ext cx="4283968" cy="3212976"/>
          </a:xfrm>
          <a:prstGeom prst="rect">
            <a:avLst/>
          </a:prstGeom>
          <a:noFill/>
        </p:spPr>
      </p:pic>
      <p:pic>
        <p:nvPicPr>
          <p:cNvPr id="1027" name="Picture 3" descr="F:\yunanistandan gelen arkadaşlarla çekindiğimiz fotolar\DSCN0497.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332656"/>
            <a:ext cx="3899925" cy="2924944"/>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yunanistandan gelen arkadaşlarla çekindiğimiz fotolar\DSCN0567.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20801775">
            <a:off x="474635" y="318243"/>
            <a:ext cx="3291830" cy="4509119"/>
          </a:xfrm>
          <a:prstGeom prst="rect">
            <a:avLst/>
          </a:prstGeom>
          <a:noFill/>
        </p:spPr>
      </p:pic>
      <p:pic>
        <p:nvPicPr>
          <p:cNvPr id="3075" name="Picture 3" descr="F:\yunanistandan gelen arkadaşlarla çekindiğimiz fotolar\DSCN059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55976" y="3068960"/>
            <a:ext cx="4596003" cy="3447002"/>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074" name="Picture 2" descr="C:\Users\yıldızaygen\Desktop\kapadokya\131_3204portfolyo7[1].jpg"/>
          <p:cNvPicPr>
            <a:picLocks noChangeAspect="1" noChangeArrowheads="1"/>
          </p:cNvPicPr>
          <p:nvPr/>
        </p:nvPicPr>
        <p:blipFill>
          <a:blip r:embed="rId3" cstate="print"/>
          <a:srcRect/>
          <a:stretch>
            <a:fillRect/>
          </a:stretch>
        </p:blipFill>
        <p:spPr bwMode="auto">
          <a:xfrm>
            <a:off x="0" y="0"/>
            <a:ext cx="9144000" cy="5517232"/>
          </a:xfrm>
          <a:prstGeom prst="rect">
            <a:avLst/>
          </a:prstGeom>
          <a:noFill/>
        </p:spPr>
      </p:pic>
      <p:sp>
        <p:nvSpPr>
          <p:cNvPr id="5" name="Title 1"/>
          <p:cNvSpPr>
            <a:spLocks noGrp="1"/>
          </p:cNvSpPr>
          <p:nvPr>
            <p:ph type="title"/>
          </p:nvPr>
        </p:nvSpPr>
        <p:spPr>
          <a:xfrm>
            <a:off x="467544" y="5877272"/>
            <a:ext cx="8291264" cy="652934"/>
          </a:xfrm>
        </p:spPr>
        <p:txBody>
          <a:bodyPr>
            <a:noAutofit/>
          </a:bodyPr>
          <a:lstStyle/>
          <a:p>
            <a:r>
              <a:rPr lang="tr-TR" sz="1500" dirty="0" smtClean="0">
                <a:latin typeface="Comic Sans MS" pitchFamily="66" charset="0"/>
              </a:rPr>
              <a:t/>
            </a:r>
            <a:br>
              <a:rPr lang="tr-TR" sz="1500" dirty="0" smtClean="0">
                <a:latin typeface="Comic Sans MS" pitchFamily="66" charset="0"/>
              </a:rPr>
            </a:br>
            <a:r>
              <a:rPr lang="tr-TR" sz="1500" dirty="0">
                <a:latin typeface="Comic Sans MS" pitchFamily="66" charset="0"/>
              </a:rPr>
              <a:t/>
            </a:r>
            <a:br>
              <a:rPr lang="tr-TR" sz="1500" dirty="0">
                <a:latin typeface="Comic Sans MS" pitchFamily="66" charset="0"/>
              </a:rPr>
            </a:br>
            <a:r>
              <a:rPr lang="en-US" sz="1500" dirty="0" smtClean="0">
                <a:latin typeface="Comic Sans MS" pitchFamily="66" charset="0"/>
              </a:rPr>
              <a:t>Whatever your expectations or travel style, it's impossible to go home disappointed. </a:t>
            </a:r>
            <a:br>
              <a:rPr lang="en-US" sz="1500" dirty="0" smtClean="0">
                <a:latin typeface="Comic Sans MS" pitchFamily="66" charset="0"/>
              </a:rPr>
            </a:br>
            <a:r>
              <a:rPr lang="en-US" sz="1500" dirty="0" smtClean="0">
                <a:latin typeface="Comic Sans MS" pitchFamily="66" charset="0"/>
              </a:rPr>
              <a:t/>
            </a:r>
            <a:br>
              <a:rPr lang="en-US" sz="1500" dirty="0" smtClean="0">
                <a:latin typeface="Comic Sans MS" pitchFamily="66" charset="0"/>
              </a:rPr>
            </a:br>
            <a:endParaRPr lang="tr-TR" sz="1500" dirty="0">
              <a:latin typeface="Comic Sans MS" pitchFamily="66" charset="0"/>
            </a:endParaRPr>
          </a:p>
        </p:txBody>
      </p:sp>
    </p:spTree>
  </p:cSld>
  <p:clrMapOvr>
    <a:overrideClrMapping bg1="lt1" tx1="dk1" bg2="lt2" tx2="dk2" accent1="accent1" accent2="accent2" accent3="accent3" accent4="accent4" accent5="accent5" accent6="accent6" hlink="hlink" folHlink="folHlink"/>
  </p:clrMapOvr>
  <p:transition spd="slow">
    <p:wipe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yunanistandan gelen arkadaşlarla çekindiğimiz fotolar\DSCN062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1111925">
            <a:off x="4074158" y="780841"/>
            <a:ext cx="4620813" cy="3579419"/>
          </a:xfrm>
          <a:prstGeom prst="rect">
            <a:avLst/>
          </a:prstGeom>
          <a:noFill/>
        </p:spPr>
      </p:pic>
      <p:pic>
        <p:nvPicPr>
          <p:cNvPr id="4099" name="Picture 3" descr="F:\yunanistandan gelen arkadaşlarla çekindiğimiz fotolar\DSCN062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3789040"/>
            <a:ext cx="4091947" cy="306896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None/>
            </a:pPr>
            <a:r>
              <a:rPr lang="tr-TR" b="1" dirty="0" smtClean="0">
                <a:ln w="17780" cmpd="sng">
                  <a:solidFill>
                    <a:schemeClr val="accent1">
                      <a:tint val="3000"/>
                    </a:schemeClr>
                  </a:solidFill>
                  <a:prstDash val="solid"/>
                  <a:miter lim="800000"/>
                </a:ln>
                <a:effectLst>
                  <a:outerShdw blurRad="55000" dist="50800" dir="5400000" algn="tl">
                    <a:srgbClr val="000000">
                      <a:alpha val="33000"/>
                    </a:srgbClr>
                  </a:outerShdw>
                </a:effectLst>
                <a:latin typeface="Aharoni" pitchFamily="2" charset="-79"/>
                <a:cs typeface="Aharoni" pitchFamily="2" charset="-79"/>
              </a:rPr>
              <a:t> </a:t>
            </a:r>
            <a:r>
              <a:rPr lang="tr-TR" b="1" dirty="0" smtClean="0">
                <a:ln w="17780" cmpd="sng">
                  <a:solidFill>
                    <a:schemeClr val="accent1">
                      <a:tint val="3000"/>
                    </a:schemeClr>
                  </a:solidFill>
                  <a:prstDash val="solid"/>
                  <a:miter lim="800000"/>
                </a:ln>
                <a:latin typeface="Aharoni" pitchFamily="2" charset="-79"/>
                <a:cs typeface="Aharoni" pitchFamily="2" charset="-79"/>
              </a:rPr>
              <a:t>Hacı Bayram Anadolu İmam Hatip    </a:t>
            </a:r>
            <a:r>
              <a:rPr lang="en-US" b="1" dirty="0" smtClean="0">
                <a:ln w="17780" cmpd="sng">
                  <a:solidFill>
                    <a:schemeClr val="accent1">
                      <a:tint val="3000"/>
                    </a:schemeClr>
                  </a:solidFill>
                  <a:prstDash val="solid"/>
                  <a:miter lim="800000"/>
                </a:ln>
                <a:latin typeface="Aharoni" pitchFamily="2" charset="-79"/>
                <a:cs typeface="Aharoni" pitchFamily="2" charset="-79"/>
              </a:rPr>
              <a:t>High School</a:t>
            </a:r>
            <a:endParaRPr lang="tr-TR" b="1" dirty="0" smtClean="0">
              <a:ln w="17780" cmpd="sng">
                <a:solidFill>
                  <a:schemeClr val="accent1">
                    <a:tint val="3000"/>
                  </a:schemeClr>
                </a:solidFill>
                <a:prstDash val="solid"/>
                <a:miter lim="800000"/>
              </a:ln>
              <a:latin typeface="Aharoni" pitchFamily="2" charset="-79"/>
              <a:cs typeface="Aharoni" pitchFamily="2" charset="-79"/>
            </a:endParaRPr>
          </a:p>
          <a:p>
            <a:pPr algn="ctr">
              <a:buNone/>
            </a:pPr>
            <a:endParaRPr lang="tr-TR" dirty="0" smtClean="0"/>
          </a:p>
          <a:p>
            <a:pPr algn="r">
              <a:buNone/>
            </a:pPr>
            <a:r>
              <a:rPr lang="tr-TR" sz="2400" b="1" dirty="0" smtClean="0">
                <a:ln w="12700">
                  <a:solidFill>
                    <a:schemeClr val="tx2">
                      <a:satMod val="155000"/>
                    </a:schemeClr>
                  </a:solidFill>
                  <a:prstDash val="solid"/>
                </a:ln>
              </a:rPr>
              <a:t>Ankara / </a:t>
            </a:r>
            <a:r>
              <a:rPr lang="tr-TR" sz="2400" b="1" dirty="0" err="1" smtClean="0">
                <a:ln w="12700">
                  <a:solidFill>
                    <a:schemeClr val="tx2">
                      <a:satMod val="155000"/>
                    </a:schemeClr>
                  </a:solidFill>
                  <a:prstDash val="solid"/>
                </a:ln>
              </a:rPr>
              <a:t>Turkey</a:t>
            </a:r>
            <a:endParaRPr lang="en-US" sz="2400" b="1" dirty="0" smtClean="0">
              <a:ln w="12700">
                <a:solidFill>
                  <a:schemeClr val="tx2">
                    <a:satMod val="155000"/>
                  </a:schemeClr>
                </a:solidFill>
                <a:prstDash val="solid"/>
              </a:ln>
            </a:endParaRPr>
          </a:p>
          <a:p>
            <a:pPr algn="ctr">
              <a:buNone/>
            </a:pPr>
            <a:endParaRPr lang="tr-TR" sz="5400" dirty="0"/>
          </a:p>
        </p:txBody>
      </p:sp>
    </p:spTree>
  </p:cSld>
  <p:clrMapOvr>
    <a:masterClrMapping/>
  </p:clrMapOvr>
  <p:transition>
    <p:randomBa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500" dirty="0" smtClean="0">
                <a:latin typeface="Comic Sans MS" pitchFamily="66" charset="0"/>
              </a:rPr>
              <a:t>There are so many fascinating things to see in Cappadocia that you could spend a lifetime here and still discover new places.</a:t>
            </a:r>
            <a:endParaRPr lang="tr-TR" sz="1500" dirty="0">
              <a:latin typeface="Comic Sans MS" pitchFamily="66" charset="0"/>
            </a:endParaRPr>
          </a:p>
        </p:txBody>
      </p:sp>
      <p:pic>
        <p:nvPicPr>
          <p:cNvPr id="4098" name="Picture 2" descr="C:\Users\yıldızaygen\Desktop\kapadokya\131_3204portfolyo[1].jpg"/>
          <p:cNvPicPr>
            <a:picLocks noChangeAspect="1" noChangeArrowheads="1"/>
          </p:cNvPicPr>
          <p:nvPr/>
        </p:nvPicPr>
        <p:blipFill>
          <a:blip r:embed="rId2" cstate="print"/>
          <a:srcRect/>
          <a:stretch>
            <a:fillRect/>
          </a:stretch>
        </p:blipFill>
        <p:spPr bwMode="auto">
          <a:xfrm>
            <a:off x="0" y="1638300"/>
            <a:ext cx="9144000" cy="5219700"/>
          </a:xfrm>
          <a:prstGeom prst="rect">
            <a:avLst/>
          </a:prstGeom>
          <a:noFill/>
        </p:spPr>
      </p:pic>
    </p:spTree>
  </p:cSld>
  <p:clrMapOvr>
    <a:masterClrMapping/>
  </p:clrMapOvr>
  <p:transition spd="slow">
    <p:pull dir="l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500" dirty="0" smtClean="0">
                <a:latin typeface="Comic Sans MS" pitchFamily="66" charset="0"/>
              </a:rPr>
              <a:t>Cappadocia is a wonderland of visual delights for travelers of all ages, interests and travel styles.</a:t>
            </a:r>
            <a:r>
              <a:rPr lang="en-US" sz="1500" dirty="0" smtClean="0"/>
              <a:t> </a:t>
            </a:r>
            <a:endParaRPr lang="tr-TR" sz="1500" dirty="0"/>
          </a:p>
        </p:txBody>
      </p:sp>
      <p:pic>
        <p:nvPicPr>
          <p:cNvPr id="5122" name="Picture 2" descr="C:\Users\yıldızaygen\Desktop\kapadokya\cappadocia_by_yavuzalp[1].jpg"/>
          <p:cNvPicPr>
            <a:picLocks noChangeAspect="1" noChangeArrowheads="1"/>
          </p:cNvPicPr>
          <p:nvPr/>
        </p:nvPicPr>
        <p:blipFill>
          <a:blip r:embed="rId2" cstate="print"/>
          <a:srcRect/>
          <a:stretch>
            <a:fillRect/>
          </a:stretch>
        </p:blipFill>
        <p:spPr bwMode="auto">
          <a:xfrm>
            <a:off x="0" y="1268760"/>
            <a:ext cx="9144000" cy="5589240"/>
          </a:xfrm>
          <a:prstGeom prst="rect">
            <a:avLst/>
          </a:prstGeom>
          <a:noFill/>
        </p:spPr>
      </p:pic>
    </p:spTree>
  </p:cSld>
  <p:clrMapOvr>
    <a:masterClrMapping/>
  </p:clrMapOvr>
  <p:transition spd="slow">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301608" cy="980728"/>
          </a:xfrm>
        </p:spPr>
        <p:txBody>
          <a:bodyPr>
            <a:normAutofit/>
          </a:bodyPr>
          <a:lstStyle/>
          <a:p>
            <a:r>
              <a:rPr lang="en-US" sz="1500" dirty="0" smtClean="0">
                <a:latin typeface="Comic Sans MS" pitchFamily="66" charset="0"/>
              </a:rPr>
              <a:t>Cappadocia is known around the world as one of the best places to fly with hot air balloons.</a:t>
            </a:r>
            <a:endParaRPr lang="tr-TR" sz="1500" dirty="0">
              <a:latin typeface="Comic Sans MS" pitchFamily="66" charset="0"/>
            </a:endParaRPr>
          </a:p>
        </p:txBody>
      </p:sp>
      <p:pic>
        <p:nvPicPr>
          <p:cNvPr id="6146" name="Picture 2" descr="C:\Users\yıldızaygen\Desktop\kapadokya\2421609-kapadokya-balon[1].jpg"/>
          <p:cNvPicPr>
            <a:picLocks noChangeAspect="1" noChangeArrowheads="1"/>
          </p:cNvPicPr>
          <p:nvPr/>
        </p:nvPicPr>
        <p:blipFill>
          <a:blip r:embed="rId2" cstate="print"/>
          <a:srcRect/>
          <a:stretch>
            <a:fillRect/>
          </a:stretch>
        </p:blipFill>
        <p:spPr bwMode="auto">
          <a:xfrm>
            <a:off x="0" y="1171575"/>
            <a:ext cx="9144000" cy="5686425"/>
          </a:xfrm>
          <a:prstGeom prst="rect">
            <a:avLst/>
          </a:prstGeom>
          <a:noFill/>
        </p:spPr>
      </p:pic>
    </p:spTree>
  </p:cSld>
  <p:clrMapOvr>
    <a:masterClrMapping/>
  </p:clrMapOvr>
  <p:transition spd="slow">
    <p:zoom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373216"/>
            <a:ext cx="8229600" cy="1143000"/>
          </a:xfrm>
        </p:spPr>
        <p:txBody>
          <a:bodyPr>
            <a:normAutofit/>
          </a:bodyPr>
          <a:lstStyle/>
          <a:p>
            <a:r>
              <a:rPr lang="en-US" sz="1500" dirty="0" smtClean="0">
                <a:latin typeface="Comic Sans MS" pitchFamily="66" charset="0"/>
              </a:rPr>
              <a:t>The spectacular surrealistic landscapes combined with excellent flying conditions allow the balloons to gently drift over and between fairy chimneys</a:t>
            </a:r>
            <a:r>
              <a:rPr lang="tr-TR" sz="1500" dirty="0" smtClean="0">
                <a:latin typeface="Comic Sans MS" pitchFamily="66" charset="0"/>
              </a:rPr>
              <a:t> .</a:t>
            </a:r>
            <a:br>
              <a:rPr lang="tr-TR" sz="1500" dirty="0" smtClean="0">
                <a:latin typeface="Comic Sans MS" pitchFamily="66" charset="0"/>
              </a:rPr>
            </a:br>
            <a:endParaRPr lang="tr-TR" sz="1500" dirty="0">
              <a:latin typeface="Comic Sans MS" pitchFamily="66" charset="0"/>
            </a:endParaRPr>
          </a:p>
        </p:txBody>
      </p:sp>
      <p:pic>
        <p:nvPicPr>
          <p:cNvPr id="7170" name="Picture 2" descr="C:\Users\yıldızaygen\Desktop\kapadokya\cappadocia-balloon-landing-1[1].jpg"/>
          <p:cNvPicPr>
            <a:picLocks noChangeAspect="1" noChangeArrowheads="1"/>
          </p:cNvPicPr>
          <p:nvPr/>
        </p:nvPicPr>
        <p:blipFill>
          <a:blip r:embed="rId2" cstate="print"/>
          <a:srcRect/>
          <a:stretch>
            <a:fillRect/>
          </a:stretch>
        </p:blipFill>
        <p:spPr bwMode="auto">
          <a:xfrm>
            <a:off x="0" y="-1"/>
            <a:ext cx="9144000" cy="5085185"/>
          </a:xfrm>
          <a:prstGeom prst="rect">
            <a:avLst/>
          </a:prstGeom>
          <a:noFill/>
        </p:spPr>
      </p:pic>
    </p:spTree>
  </p:cSld>
  <p:clrMapOvr>
    <a:masterClrMapping/>
  </p:clrMapOvr>
  <p:transition spd="slow">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085184"/>
            <a:ext cx="8496944" cy="1368152"/>
          </a:xfrm>
        </p:spPr>
        <p:txBody>
          <a:bodyPr>
            <a:normAutofit/>
          </a:bodyPr>
          <a:lstStyle/>
          <a:p>
            <a:r>
              <a:rPr lang="en-US" sz="1500" dirty="0" smtClean="0">
                <a:latin typeface="Comic Sans MS" pitchFamily="66" charset="0"/>
              </a:rPr>
              <a:t>After the flight lands, there is a small </a:t>
            </a:r>
            <a:r>
              <a:rPr lang="tr-TR" sz="1500" dirty="0" err="1" smtClean="0">
                <a:latin typeface="Comic Sans MS" pitchFamily="66" charset="0"/>
              </a:rPr>
              <a:t>celebration</a:t>
            </a:r>
            <a:r>
              <a:rPr lang="tr-TR" sz="1500" dirty="0" smtClean="0">
                <a:latin typeface="Comic Sans MS" pitchFamily="66" charset="0"/>
              </a:rPr>
              <a:t> </a:t>
            </a:r>
            <a:r>
              <a:rPr lang="tr-TR" sz="1500" dirty="0" err="1" smtClean="0">
                <a:latin typeface="Comic Sans MS" pitchFamily="66" charset="0"/>
              </a:rPr>
              <a:t>with</a:t>
            </a:r>
            <a:r>
              <a:rPr lang="tr-TR" sz="1500" dirty="0" smtClean="0">
                <a:latin typeface="Comic Sans MS" pitchFamily="66" charset="0"/>
              </a:rPr>
              <a:t> </a:t>
            </a:r>
            <a:r>
              <a:rPr lang="tr-TR" sz="1500" dirty="0" err="1" smtClean="0">
                <a:latin typeface="Comic Sans MS" pitchFamily="66" charset="0"/>
              </a:rPr>
              <a:t>champagne</a:t>
            </a:r>
            <a:r>
              <a:rPr lang="tr-TR" sz="1500" dirty="0" smtClean="0">
                <a:latin typeface="Comic Sans MS" pitchFamily="66" charset="0"/>
              </a:rPr>
              <a:t> </a:t>
            </a:r>
            <a:r>
              <a:rPr lang="tr-TR" sz="1500" dirty="0" err="1" smtClean="0">
                <a:latin typeface="Comic Sans MS" pitchFamily="66" charset="0"/>
              </a:rPr>
              <a:t>and</a:t>
            </a:r>
            <a:r>
              <a:rPr lang="tr-TR" sz="1500" dirty="0" smtClean="0">
                <a:latin typeface="Comic Sans MS" pitchFamily="66" charset="0"/>
              </a:rPr>
              <a:t> </a:t>
            </a:r>
            <a:r>
              <a:rPr lang="en-US" sz="1500" dirty="0" smtClean="0">
                <a:latin typeface="Comic Sans MS" pitchFamily="66" charset="0"/>
              </a:rPr>
              <a:t>you will receive your </a:t>
            </a:r>
            <a:r>
              <a:rPr lang="tr-TR" sz="1600" b="1" dirty="0" err="1" smtClean="0">
                <a:solidFill>
                  <a:schemeClr val="tx1">
                    <a:lumMod val="95000"/>
                    <a:lumOff val="5000"/>
                  </a:schemeClr>
                </a:solidFill>
                <a:latin typeface="Comic Sans MS" pitchFamily="66" charset="0"/>
              </a:rPr>
              <a:t>flight</a:t>
            </a:r>
            <a:r>
              <a:rPr lang="tr-TR" sz="1600" b="1" dirty="0" smtClean="0">
                <a:solidFill>
                  <a:schemeClr val="tx1">
                    <a:lumMod val="95000"/>
                    <a:lumOff val="5000"/>
                  </a:schemeClr>
                </a:solidFill>
                <a:latin typeface="Comic Sans MS" pitchFamily="66" charset="0"/>
              </a:rPr>
              <a:t> </a:t>
            </a:r>
            <a:r>
              <a:rPr lang="tr-TR" sz="1600" b="1" dirty="0" err="1" smtClean="0">
                <a:solidFill>
                  <a:schemeClr val="tx1">
                    <a:lumMod val="95000"/>
                    <a:lumOff val="5000"/>
                  </a:schemeClr>
                </a:solidFill>
                <a:latin typeface="Comic Sans MS" pitchFamily="66" charset="0"/>
              </a:rPr>
              <a:t>certificate</a:t>
            </a:r>
            <a:r>
              <a:rPr lang="tr-TR" sz="1600" b="1" dirty="0" smtClean="0">
                <a:solidFill>
                  <a:schemeClr val="tx1">
                    <a:lumMod val="95000"/>
                    <a:lumOff val="5000"/>
                  </a:schemeClr>
                </a:solidFill>
                <a:latin typeface="Comic Sans MS" pitchFamily="66" charset="0"/>
              </a:rPr>
              <a:t> …</a:t>
            </a:r>
            <a:br>
              <a:rPr lang="tr-TR" sz="1600" b="1" dirty="0" smtClean="0">
                <a:solidFill>
                  <a:schemeClr val="tx1">
                    <a:lumMod val="95000"/>
                    <a:lumOff val="5000"/>
                  </a:schemeClr>
                </a:solidFill>
                <a:latin typeface="Comic Sans MS" pitchFamily="66" charset="0"/>
              </a:rPr>
            </a:br>
            <a:endParaRPr lang="tr-TR" sz="1500" dirty="0">
              <a:solidFill>
                <a:schemeClr val="tx1">
                  <a:lumMod val="95000"/>
                  <a:lumOff val="5000"/>
                </a:schemeClr>
              </a:solidFill>
              <a:latin typeface="Comic Sans MS" pitchFamily="66" charset="0"/>
            </a:endParaRPr>
          </a:p>
        </p:txBody>
      </p:sp>
      <p:pic>
        <p:nvPicPr>
          <p:cNvPr id="8194" name="Picture 2" descr="C:\Users\yıldızaygen\Desktop\kapadokya\Karda-kapadokya8[1].jpg"/>
          <p:cNvPicPr>
            <a:picLocks noChangeAspect="1" noChangeArrowheads="1"/>
          </p:cNvPicPr>
          <p:nvPr/>
        </p:nvPicPr>
        <p:blipFill>
          <a:blip r:embed="rId2" cstate="print"/>
          <a:srcRect/>
          <a:stretch>
            <a:fillRect/>
          </a:stretch>
        </p:blipFill>
        <p:spPr bwMode="auto">
          <a:xfrm>
            <a:off x="539552" y="332656"/>
            <a:ext cx="7920880" cy="4464496"/>
          </a:xfrm>
          <a:prstGeom prst="rect">
            <a:avLst/>
          </a:prstGeom>
          <a:noFill/>
        </p:spPr>
      </p:pic>
    </p:spTree>
  </p:cSld>
  <p:clrMapOvr>
    <a:masterClrMapping/>
  </p:clrMapOvr>
  <p:transition spd="slow">
    <p:wheel spokes="2"/>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8229600" cy="1426170"/>
          </a:xfrm>
        </p:spPr>
        <p:txBody>
          <a:bodyPr>
            <a:normAutofit/>
          </a:bodyPr>
          <a:lstStyle/>
          <a:p>
            <a:r>
              <a:rPr lang="en-US" sz="1500" dirty="0" smtClean="0">
                <a:latin typeface="Comic Sans MS" pitchFamily="66" charset="0"/>
              </a:rPr>
              <a:t>To this day many of the soaring pinnacles are still inhabited and many of the rock-cut storerooms are still stuffed with grapes, lemons, potatoes and flat bread waiting for the winter. </a:t>
            </a:r>
            <a:r>
              <a:rPr lang="en-US" sz="1400" dirty="0" smtClean="0"/>
              <a:t/>
            </a:r>
            <a:br>
              <a:rPr lang="en-US" sz="1400" dirty="0" smtClean="0"/>
            </a:br>
            <a:r>
              <a:rPr lang="en-US" sz="1400" dirty="0" smtClean="0"/>
              <a:t/>
            </a:r>
            <a:br>
              <a:rPr lang="en-US" sz="1400" dirty="0" smtClean="0"/>
            </a:br>
            <a:endParaRPr lang="tr-TR" sz="1400" dirty="0"/>
          </a:p>
        </p:txBody>
      </p:sp>
      <p:pic>
        <p:nvPicPr>
          <p:cNvPr id="9218" name="Picture 2" descr="C:\Users\yıldızaygen\Desktop\kapadokya\kapadokya[2].jpg"/>
          <p:cNvPicPr>
            <a:picLocks noChangeAspect="1" noChangeArrowheads="1"/>
          </p:cNvPicPr>
          <p:nvPr/>
        </p:nvPicPr>
        <p:blipFill>
          <a:blip r:embed="rId3" cstate="print"/>
          <a:srcRect/>
          <a:stretch>
            <a:fillRect/>
          </a:stretch>
        </p:blipFill>
        <p:spPr bwMode="auto">
          <a:xfrm>
            <a:off x="539552" y="1844824"/>
            <a:ext cx="7560839" cy="4752528"/>
          </a:xfrm>
          <a:prstGeom prst="rect">
            <a:avLst/>
          </a:prstGeom>
          <a:noFill/>
        </p:spPr>
      </p:pic>
    </p:spTree>
  </p:cSld>
  <p:clrMapOvr>
    <a:masterClrMapping/>
  </p:clrMapOvr>
  <p:transition spd="slow">
    <p:wheel spokes="8"/>
  </p:transition>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1752</TotalTime>
  <Words>624</Words>
  <Application>Microsoft Office PowerPoint</Application>
  <PresentationFormat>On-screen Show (4:3)</PresentationFormat>
  <Paragraphs>27</Paragraphs>
  <Slides>31</Slides>
  <Notes>1</Notes>
  <HiddenSlides>0</HiddenSlides>
  <MMClips>1</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Ofis Teması</vt:lpstr>
      <vt:lpstr>PowerPoint Presentation</vt:lpstr>
      <vt:lpstr>Kayseri in the east and Niğde in the south. Modern Cappadocia is an incredible place, criss-crossed with valleys and dotted with dramatic rock formations. </vt:lpstr>
      <vt:lpstr>  Whatever your expectations or travel style, it's impossible to go home disappointed.   </vt:lpstr>
      <vt:lpstr>There are so many fascinating things to see in Cappadocia that you could spend a lifetime here and still discover new places.</vt:lpstr>
      <vt:lpstr>Cappadocia is a wonderland of visual delights for travelers of all ages, interests and travel styles. </vt:lpstr>
      <vt:lpstr>Cappadocia is known around the world as one of the best places to fly with hot air balloons.</vt:lpstr>
      <vt:lpstr>The spectacular surrealistic landscapes combined with excellent flying conditions allow the balloons to gently drift over and between fairy chimneys . </vt:lpstr>
      <vt:lpstr>After the flight lands, there is a small celebration with champagne and you will receive your flight certificate … </vt:lpstr>
      <vt:lpstr>To this day many of the soaring pinnacles are still inhabited and many of the rock-cut storerooms are still stuffed with grapes, lemons, potatoes and flat bread waiting for the winter.   </vt:lpstr>
      <vt:lpstr>Eventually these caps fall off, whereupon the wind and rain start to whittle away the cone until eventually it, too, collapses.  </vt:lpstr>
      <vt:lpstr>Once here you can easily comfortably explore all the highlights and the hidden gems that this area is known for . </vt:lpstr>
      <vt:lpstr>Cappadocia, known as the "Land of Beautiful Horses" is the ideal place to explore on horseback.</vt:lpstr>
      <vt:lpstr>The stunning &amp; lush Ihlara Valley boasts the deepest gorge in Asia Minor . The total length of the valley is 14 km, and there are three different walking tours available for Ihlara valley.</vt:lpstr>
      <vt:lpstr>GÖREME OPEN AİR MUSEUM </vt:lpstr>
      <vt:lpstr>PowerPoint Presentation</vt:lpstr>
      <vt:lpstr>PowerPoint Presentation</vt:lpstr>
      <vt:lpstr>PowerPoint Presentation</vt:lpstr>
      <vt:lpstr>PowerPoint Presentation</vt:lpstr>
      <vt:lpstr>PowerPoint Presentation</vt:lpstr>
      <vt:lpstr>PowerPoint Presentation</vt:lpstr>
      <vt:lpstr>The test is the most famous dish of Cappadocia, a local kebab flavor. Traditional testi kebab meat into jar placed in Avanos is cooked in Tandoor. </vt:lpstr>
      <vt:lpstr>PowerPoint Presentation</vt:lpstr>
      <vt:lpstr>The city is located at a distance of 290 km (180 mi) from the capital Ankara, and is within the historical region of Cappadocia.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yıldızaygen</dc:creator>
  <cp:lastModifiedBy>admin</cp:lastModifiedBy>
  <cp:revision>46</cp:revision>
  <dcterms:created xsi:type="dcterms:W3CDTF">2013-01-10T08:21:28Z</dcterms:created>
  <dcterms:modified xsi:type="dcterms:W3CDTF">2013-09-06T14:28:24Z</dcterms:modified>
</cp:coreProperties>
</file>